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3" r:id="rId2"/>
    <p:sldMasterId id="2147483697" r:id="rId3"/>
    <p:sldMasterId id="2147483699" r:id="rId4"/>
    <p:sldMasterId id="2147484014" r:id="rId5"/>
    <p:sldMasterId id="2147484016" r:id="rId6"/>
    <p:sldMasterId id="2147484018" r:id="rId7"/>
    <p:sldMasterId id="2147484020" r:id="rId8"/>
    <p:sldMasterId id="2147484022" r:id="rId9"/>
    <p:sldMasterId id="2147484134" r:id="rId10"/>
    <p:sldMasterId id="2147484142" r:id="rId11"/>
    <p:sldMasterId id="2147484150" r:id="rId12"/>
  </p:sldMasterIdLst>
  <p:notesMasterIdLst>
    <p:notesMasterId r:id="rId35"/>
  </p:notesMasterIdLst>
  <p:handoutMasterIdLst>
    <p:handoutMasterId r:id="rId36"/>
  </p:handoutMasterIdLst>
  <p:sldIdLst>
    <p:sldId id="356" r:id="rId13"/>
    <p:sldId id="329" r:id="rId14"/>
    <p:sldId id="1179" r:id="rId15"/>
    <p:sldId id="526" r:id="rId16"/>
    <p:sldId id="1141" r:id="rId17"/>
    <p:sldId id="1154" r:id="rId18"/>
    <p:sldId id="280" r:id="rId19"/>
    <p:sldId id="1139" r:id="rId20"/>
    <p:sldId id="1183" r:id="rId21"/>
    <p:sldId id="1164" r:id="rId22"/>
    <p:sldId id="1165" r:id="rId23"/>
    <p:sldId id="1137" r:id="rId24"/>
    <p:sldId id="1182" r:id="rId25"/>
    <p:sldId id="300" r:id="rId26"/>
    <p:sldId id="302" r:id="rId27"/>
    <p:sldId id="1180" r:id="rId28"/>
    <p:sldId id="1181" r:id="rId29"/>
    <p:sldId id="335" r:id="rId30"/>
    <p:sldId id="1175" r:id="rId31"/>
    <p:sldId id="1171" r:id="rId32"/>
    <p:sldId id="1143" r:id="rId33"/>
    <p:sldId id="1172" r:id="rId34"/>
  </p:sldIdLst>
  <p:sldSz cx="9144000" cy="6858000" type="screen4x3"/>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4"/>
  </p:normalViewPr>
  <p:slideViewPr>
    <p:cSldViewPr snapToGrid="0" snapToObjects="1">
      <p:cViewPr varScale="1">
        <p:scale>
          <a:sx n="108" d="100"/>
          <a:sy n="108" d="100"/>
        </p:scale>
        <p:origin x="1302" y="126"/>
      </p:cViewPr>
      <p:guideLst>
        <p:guide orient="horz" pos="2160"/>
        <p:guide pos="2880"/>
      </p:guideLst>
    </p:cSldViewPr>
  </p:slideViewPr>
  <p:outlineViewPr>
    <p:cViewPr>
      <p:scale>
        <a:sx n="33" d="100"/>
        <a:sy n="33" d="100"/>
      </p:scale>
      <p:origin x="0" y="-1175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BBE5A8-8DA1-4646-B876-26601F472B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82897C5-0648-CB4A-8238-7616F6E72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9F58E1C1-2B51-40FF-8737-D10D8776EC90}" type="datetimeFigureOut">
              <a:rPr lang="en-US"/>
              <a:pPr>
                <a:defRPr/>
              </a:pPr>
              <a:t>5/10/2021</a:t>
            </a:fld>
            <a:endParaRPr lang="en-US"/>
          </a:p>
        </p:txBody>
      </p:sp>
      <p:sp>
        <p:nvSpPr>
          <p:cNvPr id="4" name="Footer Placeholder 3">
            <a:extLst>
              <a:ext uri="{FF2B5EF4-FFF2-40B4-BE49-F238E27FC236}">
                <a16:creationId xmlns:a16="http://schemas.microsoft.com/office/drawing/2014/main" id="{5D7696F8-EECF-BA4D-B64C-76F8BA2193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FDC4344-3016-9744-B850-38188D3570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Calibri" charset="0"/>
                <a:ea typeface="ＭＳ Ｐゴシック" charset="-128"/>
              </a:defRPr>
            </a:lvl1pPr>
          </a:lstStyle>
          <a:p>
            <a:pPr>
              <a:defRPr/>
            </a:pPr>
            <a:fld id="{0B30FA83-DB5B-4AAE-9717-779D106C309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DB49AC4-9756-CB45-BA74-80434C6CC5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ＭＳ Ｐゴシック" charset="-128"/>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BDCD500B-26CD-8C42-9C74-DE8A0FC2A1A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A26F2D2D-8095-4278-9364-6D9F1CAE1FEB}" type="datetimeFigureOut">
              <a:rPr lang="nl-NL" altLang="x-none"/>
              <a:pPr>
                <a:defRPr/>
              </a:pPr>
              <a:t>10-5-2021</a:t>
            </a:fld>
            <a:endParaRPr lang="nl-NL" altLang="x-none"/>
          </a:p>
        </p:txBody>
      </p:sp>
      <p:sp>
        <p:nvSpPr>
          <p:cNvPr id="4" name="Tijdelijke aanduiding voor dia-afbeelding 3">
            <a:extLst>
              <a:ext uri="{FF2B5EF4-FFF2-40B4-BE49-F238E27FC236}">
                <a16:creationId xmlns:a16="http://schemas.microsoft.com/office/drawing/2014/main" id="{EBE4F21C-6640-6342-BAC7-E64BFFE0E12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7C743085-14F3-E041-8B60-B4F433678F8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1D80E510-5632-2446-BE45-BADC1759DB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ＭＳ Ｐゴシック" charset="-128"/>
                <a:cs typeface="+mn-cs"/>
              </a:defRPr>
            </a:lvl1pPr>
          </a:lstStyle>
          <a:p>
            <a:pPr>
              <a:defRPr/>
            </a:pPr>
            <a:endParaRPr lang="nl-NL"/>
          </a:p>
        </p:txBody>
      </p:sp>
      <p:sp>
        <p:nvSpPr>
          <p:cNvPr id="7" name="Tijdelijke aanduiding voor dianummer 6">
            <a:extLst>
              <a:ext uri="{FF2B5EF4-FFF2-40B4-BE49-F238E27FC236}">
                <a16:creationId xmlns:a16="http://schemas.microsoft.com/office/drawing/2014/main" id="{EDE518A5-5D2F-4B4D-BA70-C3894260F3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57A59B8-7F52-48CE-84C3-177200C74ACE}" type="slidenum">
              <a:rPr lang="nl-NL" altLang="x-none"/>
              <a:pPr>
                <a:defRPr/>
              </a:pPr>
              <a:t>‹#›</a:t>
            </a:fld>
            <a:endParaRPr lang="nl-NL"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a:extLst>
              <a:ext uri="{FF2B5EF4-FFF2-40B4-BE49-F238E27FC236}">
                <a16:creationId xmlns:a16="http://schemas.microsoft.com/office/drawing/2014/main" id="{9FC208F6-415E-4D89-8BCC-15B5B96D77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Tijdelijke aanduiding voor notities 2">
            <a:extLst>
              <a:ext uri="{FF2B5EF4-FFF2-40B4-BE49-F238E27FC236}">
                <a16:creationId xmlns:a16="http://schemas.microsoft.com/office/drawing/2014/main" id="{B07536CE-09C9-4C88-9227-3B337CFF4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2227" name="Tijdelijke aanduiding voor dianummer 3">
            <a:extLst>
              <a:ext uri="{FF2B5EF4-FFF2-40B4-BE49-F238E27FC236}">
                <a16:creationId xmlns:a16="http://schemas.microsoft.com/office/drawing/2014/main" id="{232060D6-DBFA-4FB9-B175-630FDB5945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B72880C-913E-49EC-90DA-00CE91EE3B18}" type="slidenum">
              <a:rPr lang="nl-NL" altLang="en-US" smtClean="0"/>
              <a:pPr>
                <a:spcBef>
                  <a:spcPct val="0"/>
                </a:spcBef>
              </a:pPr>
              <a:t>1</a:t>
            </a:fld>
            <a:endParaRPr lang="nl-NL"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Vooral gebruiken maken van het plaatje om structuur in bijv werkgroepen aan te geven die aan verschillende actielijnen werken. </a:t>
            </a:r>
            <a:endParaRPr lang="en-GB"/>
          </a:p>
        </p:txBody>
      </p:sp>
      <p:sp>
        <p:nvSpPr>
          <p:cNvPr id="4" name="Slide Number Placeholder 3"/>
          <p:cNvSpPr>
            <a:spLocks noGrp="1"/>
          </p:cNvSpPr>
          <p:nvPr>
            <p:ph type="sldNum" sz="quarter" idx="5"/>
          </p:nvPr>
        </p:nvSpPr>
        <p:spPr/>
        <p:txBody>
          <a:bodyPr/>
          <a:lstStyle/>
          <a:p>
            <a:fld id="{697381A9-0C9E-4D3A-A28B-AC4E168A57BC}" type="slidenum">
              <a:rPr lang="en-GB" smtClean="0"/>
              <a:pPr/>
              <a:t>16</a:t>
            </a:fld>
            <a:endParaRPr lang="en-GB"/>
          </a:p>
        </p:txBody>
      </p:sp>
    </p:spTree>
    <p:extLst>
      <p:ext uri="{BB962C8B-B14F-4D97-AF65-F5344CB8AC3E}">
        <p14:creationId xmlns:p14="http://schemas.microsoft.com/office/powerpoint/2010/main" val="22183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Vooral gebruiken maken van het plaatje om structuur in bijv werkgroepen aan te geven die aan verschillende actielijnen werken. </a:t>
            </a:r>
            <a:endParaRPr lang="en-GB"/>
          </a:p>
        </p:txBody>
      </p:sp>
      <p:sp>
        <p:nvSpPr>
          <p:cNvPr id="4" name="Slide Number Placeholder 3"/>
          <p:cNvSpPr>
            <a:spLocks noGrp="1"/>
          </p:cNvSpPr>
          <p:nvPr>
            <p:ph type="sldNum" sz="quarter" idx="5"/>
          </p:nvPr>
        </p:nvSpPr>
        <p:spPr/>
        <p:txBody>
          <a:bodyPr/>
          <a:lstStyle/>
          <a:p>
            <a:fld id="{697381A9-0C9E-4D3A-A28B-AC4E168A57BC}" type="slidenum">
              <a:rPr lang="en-GB" smtClean="0"/>
              <a:pPr/>
              <a:t>17</a:t>
            </a:fld>
            <a:endParaRPr lang="en-GB"/>
          </a:p>
        </p:txBody>
      </p:sp>
    </p:spTree>
    <p:extLst>
      <p:ext uri="{BB962C8B-B14F-4D97-AF65-F5344CB8AC3E}">
        <p14:creationId xmlns:p14="http://schemas.microsoft.com/office/powerpoint/2010/main" val="338154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jdelijke aanduiding voor dia-afbeelding 1">
            <a:extLst>
              <a:ext uri="{FF2B5EF4-FFF2-40B4-BE49-F238E27FC236}">
                <a16:creationId xmlns:a16="http://schemas.microsoft.com/office/drawing/2014/main" id="{43DF1F9E-85C8-4219-965B-7B2EF20E7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027E8E07-6F43-A041-A3BD-3808396A9120}"/>
              </a:ext>
            </a:extLst>
          </p:cNvPr>
          <p:cNvSpPr>
            <a:spLocks noGrp="1"/>
          </p:cNvSpPr>
          <p:nvPr>
            <p:ph type="body" idx="1"/>
          </p:nvPr>
        </p:nvSpPr>
        <p:spPr/>
        <p:txBody>
          <a:bodyPr/>
          <a:lstStyle/>
          <a:p>
            <a:pPr marL="171450" indent="-171450">
              <a:buFont typeface="Arial" panose="020B0604020202020204" pitchFamily="34" charset="0"/>
              <a:buChar char="•"/>
              <a:defRPr/>
            </a:pPr>
            <a:endParaRPr lang="nl-NL"/>
          </a:p>
          <a:p>
            <a:pPr>
              <a:buFont typeface="Arial" panose="020B0604020202020204" pitchFamily="34" charset="0"/>
              <a:buNone/>
              <a:defRPr/>
            </a:pPr>
            <a:endParaRPr lang="nl-NL"/>
          </a:p>
        </p:txBody>
      </p:sp>
      <p:sp>
        <p:nvSpPr>
          <p:cNvPr id="75779" name="Tijdelijke aanduiding voor dianummer 3">
            <a:extLst>
              <a:ext uri="{FF2B5EF4-FFF2-40B4-BE49-F238E27FC236}">
                <a16:creationId xmlns:a16="http://schemas.microsoft.com/office/drawing/2014/main" id="{310BEEA8-A175-48EF-B49E-9E18D6E9E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FBA5B56-D6DB-45A0-86F3-A744B4989B6D}" type="slidenum">
              <a:rPr lang="nl-NL" altLang="en-US" smtClean="0"/>
              <a:pPr>
                <a:spcBef>
                  <a:spcPct val="0"/>
                </a:spcBef>
              </a:pPr>
              <a:t>18</a:t>
            </a:fld>
            <a:endParaRPr lang="nl-NL"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Hier</a:t>
            </a:r>
            <a:r>
              <a:rPr lang="en-US" dirty="0"/>
              <a:t> </a:t>
            </a:r>
            <a:r>
              <a:rPr lang="en-US" dirty="0" err="1"/>
              <a:t>overkoepelend</a:t>
            </a:r>
            <a:r>
              <a:rPr lang="en-US" dirty="0"/>
              <a:t> </a:t>
            </a:r>
            <a:r>
              <a:rPr lang="en-US" dirty="0" err="1"/>
              <a:t>doel</a:t>
            </a:r>
            <a:r>
              <a:rPr lang="en-US" dirty="0"/>
              <a:t>/</a:t>
            </a:r>
            <a:r>
              <a:rPr lang="en-US" dirty="0" err="1"/>
              <a:t>aanleiding</a:t>
            </a:r>
            <a:r>
              <a:rPr lang="en-US" dirty="0"/>
              <a:t>. </a:t>
            </a:r>
            <a:r>
              <a:rPr lang="en-US" dirty="0" err="1"/>
              <a:t>Subdoelen</a:t>
            </a:r>
            <a:r>
              <a:rPr lang="en-US" dirty="0"/>
              <a:t>. </a:t>
            </a:r>
            <a:r>
              <a:rPr lang="en-US" dirty="0" err="1"/>
              <a:t>Eventueel</a:t>
            </a:r>
            <a:r>
              <a:rPr lang="en-US" dirty="0"/>
              <a:t> </a:t>
            </a:r>
            <a:r>
              <a:rPr lang="en-US" dirty="0" err="1"/>
              <a:t>illustratie</a:t>
            </a:r>
            <a:r>
              <a:rPr lang="en-US" dirty="0"/>
              <a:t>. Info zo recent </a:t>
            </a:r>
            <a:r>
              <a:rPr lang="en-US" dirty="0" err="1"/>
              <a:t>mogelijk</a:t>
            </a:r>
            <a:r>
              <a:rPr lang="en-US" dirty="0"/>
              <a:t>. </a:t>
            </a:r>
            <a:r>
              <a:rPr lang="en-US" dirty="0" err="1"/>
              <a:t>Begeleidende</a:t>
            </a:r>
            <a:r>
              <a:rPr lang="en-US" dirty="0"/>
              <a:t> </a:t>
            </a:r>
            <a:r>
              <a:rPr lang="en-US" dirty="0" err="1"/>
              <a:t>tekst</a:t>
            </a:r>
            <a:r>
              <a:rPr lang="en-US" dirty="0"/>
              <a:t> </a:t>
            </a:r>
            <a:r>
              <a:rPr lang="en-US" dirty="0" err="1"/>
              <a:t>zou</a:t>
            </a:r>
            <a:r>
              <a:rPr lang="en-US" dirty="0"/>
              <a:t> </a:t>
            </a:r>
            <a:r>
              <a:rPr lang="en-US" dirty="0" err="1"/>
              <a:t>kunnen</a:t>
            </a:r>
            <a:r>
              <a:rPr lang="en-US" dirty="0"/>
              <a:t> </a:t>
            </a:r>
            <a:r>
              <a:rPr lang="en-US" dirty="0" err="1"/>
              <a:t>zijn</a:t>
            </a:r>
            <a:r>
              <a:rPr lang="en-US" dirty="0"/>
              <a:t>: Utrecht University wants to promote open science as part of its promise to make science more open and even more reliable, efficient and relevant to society. </a:t>
            </a:r>
          </a:p>
          <a:p>
            <a:endParaRPr lang="en-US" dirty="0"/>
          </a:p>
          <a:p>
            <a:r>
              <a:rPr lang="en-US" dirty="0"/>
              <a:t>Utrecht University aims to be at the forefront of open science. Therefore, the Executive Board has launched the Utrecht University Open Science Programme.</a:t>
            </a:r>
          </a:p>
          <a:p>
            <a:endParaRPr lang="en-US" dirty="0"/>
          </a:p>
          <a:p>
            <a:r>
              <a:rPr lang="en-US" dirty="0"/>
              <a:t>This </a:t>
            </a:r>
            <a:r>
              <a:rPr lang="en-US" dirty="0" err="1"/>
              <a:t>programme</a:t>
            </a:r>
            <a:r>
              <a:rPr lang="en-US" dirty="0"/>
              <a:t> aims to stimulate and facilitate researchers to put open science into practice. </a:t>
            </a:r>
            <a:endParaRPr lang="nl-NL" dirty="0"/>
          </a:p>
          <a:p>
            <a:endParaRPr lang="en-GB" dirty="0"/>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19</a:t>
            </a:fld>
            <a:endParaRPr lang="en-GB"/>
          </a:p>
        </p:txBody>
      </p:sp>
    </p:spTree>
    <p:extLst>
      <p:ext uri="{BB962C8B-B14F-4D97-AF65-F5344CB8AC3E}">
        <p14:creationId xmlns:p14="http://schemas.microsoft.com/office/powerpoint/2010/main" val="226091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jdelijke aanduiding voor dia-afbeelding 1">
            <a:extLst>
              <a:ext uri="{FF2B5EF4-FFF2-40B4-BE49-F238E27FC236}">
                <a16:creationId xmlns:a16="http://schemas.microsoft.com/office/drawing/2014/main" id="{3A64B939-A092-EE4D-8932-3718D04F51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Tijdelijke aanduiding voor notities 2">
            <a:extLst>
              <a:ext uri="{FF2B5EF4-FFF2-40B4-BE49-F238E27FC236}">
                <a16:creationId xmlns:a16="http://schemas.microsoft.com/office/drawing/2014/main" id="{D53A937A-EB88-A543-9A0B-761164A7A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a:t>Background: </a:t>
            </a:r>
          </a:p>
          <a:p>
            <a:r>
              <a:rPr lang="nl-NL" altLang="en-US"/>
              <a:t>there are ever more scientists</a:t>
            </a:r>
          </a:p>
          <a:p>
            <a:r>
              <a:rPr lang="nl-NL" altLang="en-US"/>
              <a:t>Institutions translate societal call for accountability into targets/deliverables/output measures for individual researchers</a:t>
            </a:r>
          </a:p>
          <a:p>
            <a:r>
              <a:rPr lang="nl-NL" altLang="en-US"/>
              <a:t>Understandable response to rankings, internationalization, increase in number of scientists/hypercompetition for funding</a:t>
            </a:r>
          </a:p>
          <a:p>
            <a:r>
              <a:rPr lang="nl-NL" altLang="en-US"/>
              <a:t>Historisch nog wel relevant om te realiseren dat het denken in output wel een reactie is op politiek/maatschappij die sinds jaren 70/80 vraagt om concrete opbrengsten van wetenschappelijk onderzoek dat gedaan is met belastinggeld</a:t>
            </a:r>
          </a:p>
        </p:txBody>
      </p:sp>
      <p:sp>
        <p:nvSpPr>
          <p:cNvPr id="144387" name="Tijdelijke aanduiding voor dianummer 3">
            <a:extLst>
              <a:ext uri="{FF2B5EF4-FFF2-40B4-BE49-F238E27FC236}">
                <a16:creationId xmlns:a16="http://schemas.microsoft.com/office/drawing/2014/main" id="{AE108B41-2DFF-5D4C-80A5-B3B10964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020446-3F7B-2144-AF05-73099C13BEDA}" type="slidenum">
              <a:rPr lang="nl-NL" altLang="en-US"/>
              <a:pPr/>
              <a:t>20</a:t>
            </a:fld>
            <a:endParaRPr lang="nl-NL" altLang="en-US"/>
          </a:p>
        </p:txBody>
      </p:sp>
    </p:spTree>
    <p:extLst>
      <p:ext uri="{BB962C8B-B14F-4D97-AF65-F5344CB8AC3E}">
        <p14:creationId xmlns:p14="http://schemas.microsoft.com/office/powerpoint/2010/main" val="193551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jdelijke aanduiding voor dia-afbeelding 1">
            <a:extLst>
              <a:ext uri="{FF2B5EF4-FFF2-40B4-BE49-F238E27FC236}">
                <a16:creationId xmlns:a16="http://schemas.microsoft.com/office/drawing/2014/main" id="{8F352328-9A57-4288-8B3F-E579847362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Tijdelijke aanduiding voor notities 2">
            <a:extLst>
              <a:ext uri="{FF2B5EF4-FFF2-40B4-BE49-F238E27FC236}">
                <a16:creationId xmlns:a16="http://schemas.microsoft.com/office/drawing/2014/main" id="{CDF340EB-3B11-4385-874A-680083812F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4515" name="Tijdelijke aanduiding voor dianummer 3">
            <a:extLst>
              <a:ext uri="{FF2B5EF4-FFF2-40B4-BE49-F238E27FC236}">
                <a16:creationId xmlns:a16="http://schemas.microsoft.com/office/drawing/2014/main" id="{BE2F7852-22D7-43B6-84A1-BFF4C6A73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DCD3A2-783B-4CA7-BDAA-83B1660BB909}" type="slidenum">
              <a:rPr lang="nl-NL" altLang="en-US" smtClean="0"/>
              <a:pPr>
                <a:spcBef>
                  <a:spcPct val="0"/>
                </a:spcBef>
              </a:pPr>
              <a:t>5</a:t>
            </a:fld>
            <a:endParaRPr lang="nl-NL" altLang="en-US"/>
          </a:p>
        </p:txBody>
      </p:sp>
    </p:spTree>
    <p:extLst>
      <p:ext uri="{BB962C8B-B14F-4D97-AF65-F5344CB8AC3E}">
        <p14:creationId xmlns:p14="http://schemas.microsoft.com/office/powerpoint/2010/main" val="255528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jdelijke aanduiding voor dia-afbeelding 1">
            <a:extLst>
              <a:ext uri="{FF2B5EF4-FFF2-40B4-BE49-F238E27FC236}">
                <a16:creationId xmlns:a16="http://schemas.microsoft.com/office/drawing/2014/main" id="{39130FE6-7917-4367-A260-AA7905689D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Tijdelijke aanduiding voor notities 2">
            <a:extLst>
              <a:ext uri="{FF2B5EF4-FFF2-40B4-BE49-F238E27FC236}">
                <a16:creationId xmlns:a16="http://schemas.microsoft.com/office/drawing/2014/main" id="{D64D2141-3785-48BE-80F4-68EB4A469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dirty="0">
                <a:ea typeface="ＭＳ Ｐゴシック" panose="020B0600070205080204" pitchFamily="34" charset="-128"/>
              </a:rPr>
              <a:t>Background: </a:t>
            </a:r>
          </a:p>
          <a:p>
            <a:r>
              <a:rPr lang="nl-NL" altLang="en-US" dirty="0" err="1">
                <a:ea typeface="ＭＳ Ｐゴシック" panose="020B0600070205080204" pitchFamily="34" charset="-128"/>
              </a:rPr>
              <a:t>there</a:t>
            </a:r>
            <a:r>
              <a:rPr lang="nl-NL" altLang="en-US" dirty="0">
                <a:ea typeface="ＭＳ Ｐゴシック" panose="020B0600070205080204" pitchFamily="34" charset="-128"/>
              </a:rPr>
              <a:t> are ever more </a:t>
            </a:r>
            <a:r>
              <a:rPr lang="nl-NL" altLang="en-US" dirty="0" err="1">
                <a:ea typeface="ＭＳ Ｐゴシック" panose="020B0600070205080204" pitchFamily="34" charset="-128"/>
              </a:rPr>
              <a:t>scientists</a:t>
            </a:r>
            <a:endParaRPr lang="nl-NL" altLang="en-US" dirty="0">
              <a:ea typeface="ＭＳ Ｐゴシック" panose="020B0600070205080204" pitchFamily="34" charset="-128"/>
            </a:endParaRPr>
          </a:p>
          <a:p>
            <a:r>
              <a:rPr lang="nl-NL" altLang="en-US" dirty="0" err="1">
                <a:ea typeface="ＭＳ Ｐゴシック" panose="020B0600070205080204" pitchFamily="34" charset="-128"/>
              </a:rPr>
              <a:t>Institutions</a:t>
            </a:r>
            <a:r>
              <a:rPr lang="nl-NL" altLang="en-US" dirty="0">
                <a:ea typeface="ＭＳ Ｐゴシック" panose="020B0600070205080204" pitchFamily="34" charset="-128"/>
              </a:rPr>
              <a:t> translate </a:t>
            </a:r>
            <a:r>
              <a:rPr lang="nl-NL" altLang="en-US" dirty="0" err="1">
                <a:ea typeface="ＭＳ Ｐゴシック" panose="020B0600070205080204" pitchFamily="34" charset="-128"/>
              </a:rPr>
              <a:t>societal</a:t>
            </a:r>
            <a:r>
              <a:rPr lang="nl-NL" altLang="en-US" dirty="0">
                <a:ea typeface="ＭＳ Ｐゴシック" panose="020B0600070205080204" pitchFamily="34" charset="-128"/>
              </a:rPr>
              <a:t> call </a:t>
            </a:r>
            <a:r>
              <a:rPr lang="nl-NL" altLang="en-US" dirty="0" err="1">
                <a:ea typeface="ＭＳ Ｐゴシック" panose="020B0600070205080204" pitchFamily="34" charset="-128"/>
              </a:rPr>
              <a:t>for</a:t>
            </a:r>
            <a:r>
              <a:rPr lang="nl-NL" altLang="en-US" dirty="0">
                <a:ea typeface="ＭＳ Ｐゴシック" panose="020B0600070205080204" pitchFamily="34" charset="-128"/>
              </a:rPr>
              <a:t> accountability </a:t>
            </a:r>
            <a:r>
              <a:rPr lang="nl-NL" altLang="en-US" dirty="0" err="1">
                <a:ea typeface="ＭＳ Ｐゴシック" panose="020B0600070205080204" pitchFamily="34" charset="-128"/>
              </a:rPr>
              <a:t>into</a:t>
            </a:r>
            <a:r>
              <a:rPr lang="nl-NL" altLang="en-US" dirty="0">
                <a:ea typeface="ＭＳ Ｐゴシック" panose="020B0600070205080204" pitchFamily="34" charset="-128"/>
              </a:rPr>
              <a:t> targets/deliverables/output </a:t>
            </a:r>
            <a:r>
              <a:rPr lang="nl-NL" altLang="en-US" dirty="0" err="1">
                <a:ea typeface="ＭＳ Ｐゴシック" panose="020B0600070205080204" pitchFamily="34" charset="-128"/>
              </a:rPr>
              <a:t>measures</a:t>
            </a:r>
            <a:r>
              <a:rPr lang="nl-NL" altLang="en-US" dirty="0">
                <a:ea typeface="ＭＳ Ｐゴシック" panose="020B0600070205080204" pitchFamily="34" charset="-128"/>
              </a:rPr>
              <a:t> </a:t>
            </a:r>
            <a:r>
              <a:rPr lang="nl-NL" altLang="en-US" dirty="0" err="1">
                <a:ea typeface="ＭＳ Ｐゴシック" panose="020B0600070205080204" pitchFamily="34" charset="-128"/>
              </a:rPr>
              <a:t>for</a:t>
            </a:r>
            <a:r>
              <a:rPr lang="nl-NL" altLang="en-US" dirty="0">
                <a:ea typeface="ＭＳ Ｐゴシック" panose="020B0600070205080204" pitchFamily="34" charset="-128"/>
              </a:rPr>
              <a:t> </a:t>
            </a:r>
            <a:r>
              <a:rPr lang="nl-NL" altLang="en-US" dirty="0" err="1">
                <a:ea typeface="ＭＳ Ｐゴシック" panose="020B0600070205080204" pitchFamily="34" charset="-128"/>
              </a:rPr>
              <a:t>individual</a:t>
            </a:r>
            <a:r>
              <a:rPr lang="nl-NL" altLang="en-US" dirty="0">
                <a:ea typeface="ＭＳ Ｐゴシック" panose="020B0600070205080204" pitchFamily="34" charset="-128"/>
              </a:rPr>
              <a:t> </a:t>
            </a:r>
            <a:r>
              <a:rPr lang="nl-NL" altLang="en-US" dirty="0" err="1">
                <a:ea typeface="ＭＳ Ｐゴシック" panose="020B0600070205080204" pitchFamily="34" charset="-128"/>
              </a:rPr>
              <a:t>researchers</a:t>
            </a:r>
            <a:endParaRPr lang="nl-NL" altLang="en-US" dirty="0">
              <a:ea typeface="ＭＳ Ｐゴシック" panose="020B0600070205080204" pitchFamily="34" charset="-128"/>
            </a:endParaRPr>
          </a:p>
          <a:p>
            <a:r>
              <a:rPr lang="nl-NL" altLang="en-US" dirty="0" err="1">
                <a:ea typeface="ＭＳ Ｐゴシック" panose="020B0600070205080204" pitchFamily="34" charset="-128"/>
              </a:rPr>
              <a:t>Understandable</a:t>
            </a:r>
            <a:r>
              <a:rPr lang="nl-NL" altLang="en-US" dirty="0">
                <a:ea typeface="ＭＳ Ｐゴシック" panose="020B0600070205080204" pitchFamily="34" charset="-128"/>
              </a:rPr>
              <a:t> response </a:t>
            </a:r>
            <a:r>
              <a:rPr lang="nl-NL" altLang="en-US" dirty="0" err="1">
                <a:ea typeface="ＭＳ Ｐゴシック" panose="020B0600070205080204" pitchFamily="34" charset="-128"/>
              </a:rPr>
              <a:t>to</a:t>
            </a:r>
            <a:r>
              <a:rPr lang="nl-NL" altLang="en-US" dirty="0">
                <a:ea typeface="ＭＳ Ｐゴシック" panose="020B0600070205080204" pitchFamily="34" charset="-128"/>
              </a:rPr>
              <a:t> </a:t>
            </a:r>
            <a:r>
              <a:rPr lang="nl-NL" altLang="en-US" dirty="0" err="1">
                <a:ea typeface="ＭＳ Ｐゴシック" panose="020B0600070205080204" pitchFamily="34" charset="-128"/>
              </a:rPr>
              <a:t>rankings</a:t>
            </a:r>
            <a:r>
              <a:rPr lang="nl-NL" altLang="en-US" dirty="0">
                <a:ea typeface="ＭＳ Ｐゴシック" panose="020B0600070205080204" pitchFamily="34" charset="-128"/>
              </a:rPr>
              <a:t>, </a:t>
            </a:r>
            <a:r>
              <a:rPr lang="nl-NL" altLang="en-US" dirty="0" err="1">
                <a:ea typeface="ＭＳ Ｐゴシック" panose="020B0600070205080204" pitchFamily="34" charset="-128"/>
              </a:rPr>
              <a:t>internationalization</a:t>
            </a:r>
            <a:r>
              <a:rPr lang="nl-NL" altLang="en-US" dirty="0">
                <a:ea typeface="ＭＳ Ｐゴシック" panose="020B0600070205080204" pitchFamily="34" charset="-128"/>
              </a:rPr>
              <a:t>, </a:t>
            </a:r>
            <a:r>
              <a:rPr lang="nl-NL" altLang="en-US" dirty="0" err="1">
                <a:ea typeface="ＭＳ Ｐゴシック" panose="020B0600070205080204" pitchFamily="34" charset="-128"/>
              </a:rPr>
              <a:t>increase</a:t>
            </a:r>
            <a:r>
              <a:rPr lang="nl-NL" altLang="en-US" dirty="0">
                <a:ea typeface="ＭＳ Ｐゴシック" panose="020B0600070205080204" pitchFamily="34" charset="-128"/>
              </a:rPr>
              <a:t> in </a:t>
            </a:r>
            <a:r>
              <a:rPr lang="nl-NL" altLang="en-US" dirty="0" err="1">
                <a:ea typeface="ＭＳ Ｐゴシック" panose="020B0600070205080204" pitchFamily="34" charset="-128"/>
              </a:rPr>
              <a:t>number</a:t>
            </a:r>
            <a:r>
              <a:rPr lang="nl-NL" altLang="en-US" dirty="0">
                <a:ea typeface="ＭＳ Ｐゴシック" panose="020B0600070205080204" pitchFamily="34" charset="-128"/>
              </a:rPr>
              <a:t> of </a:t>
            </a:r>
            <a:r>
              <a:rPr lang="nl-NL" altLang="en-US" dirty="0" err="1">
                <a:ea typeface="ＭＳ Ｐゴシック" panose="020B0600070205080204" pitchFamily="34" charset="-128"/>
              </a:rPr>
              <a:t>scientists</a:t>
            </a:r>
            <a:r>
              <a:rPr lang="nl-NL" altLang="en-US" dirty="0">
                <a:ea typeface="ＭＳ Ｐゴシック" panose="020B0600070205080204" pitchFamily="34" charset="-128"/>
              </a:rPr>
              <a:t>/</a:t>
            </a:r>
            <a:r>
              <a:rPr lang="nl-NL" altLang="en-US" dirty="0" err="1">
                <a:ea typeface="ＭＳ Ｐゴシック" panose="020B0600070205080204" pitchFamily="34" charset="-128"/>
              </a:rPr>
              <a:t>hypercompetition</a:t>
            </a:r>
            <a:r>
              <a:rPr lang="nl-NL" altLang="en-US" dirty="0">
                <a:ea typeface="ＭＳ Ｐゴシック" panose="020B0600070205080204" pitchFamily="34" charset="-128"/>
              </a:rPr>
              <a:t> </a:t>
            </a:r>
            <a:r>
              <a:rPr lang="nl-NL" altLang="en-US" dirty="0" err="1">
                <a:ea typeface="ＭＳ Ｐゴシック" panose="020B0600070205080204" pitchFamily="34" charset="-128"/>
              </a:rPr>
              <a:t>for</a:t>
            </a:r>
            <a:r>
              <a:rPr lang="nl-NL" altLang="en-US" dirty="0">
                <a:ea typeface="ＭＳ Ｐゴシック" panose="020B0600070205080204" pitchFamily="34" charset="-128"/>
              </a:rPr>
              <a:t> </a:t>
            </a:r>
            <a:r>
              <a:rPr lang="nl-NL" altLang="en-US" dirty="0" err="1">
                <a:ea typeface="ＭＳ Ｐゴシック" panose="020B0600070205080204" pitchFamily="34" charset="-128"/>
              </a:rPr>
              <a:t>funding</a:t>
            </a:r>
            <a:endParaRPr lang="nl-NL" altLang="en-US" dirty="0">
              <a:ea typeface="ＭＳ Ｐゴシック" panose="020B0600070205080204" pitchFamily="34" charset="-128"/>
            </a:endParaRPr>
          </a:p>
          <a:p>
            <a:r>
              <a:rPr lang="nl-NL" altLang="en-US" dirty="0">
                <a:ea typeface="ＭＳ Ｐゴシック" panose="020B0600070205080204" pitchFamily="34" charset="-128"/>
              </a:rPr>
              <a:t>Historisch nog wel relevant om te realiseren dat het denken in output wel een reactie is op politiek/maatschappij die sinds jaren 70/80 vraagt om concrete opbrengsten van wetenschappelijk onderzoek dat gedaan is met belastinggeld</a:t>
            </a:r>
          </a:p>
        </p:txBody>
      </p:sp>
      <p:sp>
        <p:nvSpPr>
          <p:cNvPr id="62467" name="Tijdelijke aanduiding voor dianummer 3">
            <a:extLst>
              <a:ext uri="{FF2B5EF4-FFF2-40B4-BE49-F238E27FC236}">
                <a16:creationId xmlns:a16="http://schemas.microsoft.com/office/drawing/2014/main" id="{3DA9FE63-452E-4487-9C1B-847AEFA87E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B3306EB-9F41-49F9-A874-5CC76EFD9A7A}" type="slidenum">
              <a:rPr lang="nl-NL" altLang="en-US" smtClean="0"/>
              <a:pPr/>
              <a:t>8</a:t>
            </a:fld>
            <a:endParaRPr lang="nl-NL" altLang="en-US"/>
          </a:p>
        </p:txBody>
      </p:sp>
    </p:spTree>
    <p:extLst>
      <p:ext uri="{BB962C8B-B14F-4D97-AF65-F5344CB8AC3E}">
        <p14:creationId xmlns:p14="http://schemas.microsoft.com/office/powerpoint/2010/main" val="382478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jdelijke aanduiding voor dia-afbeelding 1">
            <a:extLst>
              <a:ext uri="{FF2B5EF4-FFF2-40B4-BE49-F238E27FC236}">
                <a16:creationId xmlns:a16="http://schemas.microsoft.com/office/drawing/2014/main" id="{3A64B939-A092-EE4D-8932-3718D04F51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Tijdelijke aanduiding voor notities 2">
            <a:extLst>
              <a:ext uri="{FF2B5EF4-FFF2-40B4-BE49-F238E27FC236}">
                <a16:creationId xmlns:a16="http://schemas.microsoft.com/office/drawing/2014/main" id="{D53A937A-EB88-A543-9A0B-761164A7A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a:t>Background: </a:t>
            </a:r>
          </a:p>
          <a:p>
            <a:r>
              <a:rPr lang="nl-NL" altLang="en-US"/>
              <a:t>there are ever more scientists</a:t>
            </a:r>
          </a:p>
          <a:p>
            <a:r>
              <a:rPr lang="nl-NL" altLang="en-US"/>
              <a:t>Institutions translate societal call for accountability into targets/deliverables/output measures for individual researchers</a:t>
            </a:r>
          </a:p>
          <a:p>
            <a:r>
              <a:rPr lang="nl-NL" altLang="en-US"/>
              <a:t>Understandable response to rankings, internationalization, increase in number of scientists/hypercompetition for funding</a:t>
            </a:r>
          </a:p>
          <a:p>
            <a:r>
              <a:rPr lang="nl-NL" altLang="en-US"/>
              <a:t>Historisch nog wel relevant om te realiseren dat het denken in output wel een reactie is op politiek/maatschappij die sinds jaren 70/80 vraagt om concrete opbrengsten van wetenschappelijk onderzoek dat gedaan is met belastinggeld</a:t>
            </a:r>
          </a:p>
        </p:txBody>
      </p:sp>
      <p:sp>
        <p:nvSpPr>
          <p:cNvPr id="144387" name="Tijdelijke aanduiding voor dianummer 3">
            <a:extLst>
              <a:ext uri="{FF2B5EF4-FFF2-40B4-BE49-F238E27FC236}">
                <a16:creationId xmlns:a16="http://schemas.microsoft.com/office/drawing/2014/main" id="{AE108B41-2DFF-5D4C-80A5-B3B10964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020446-3F7B-2144-AF05-73099C13BEDA}" type="slidenum">
              <a:rPr lang="nl-NL" altLang="en-US"/>
              <a:pPr/>
              <a:t>10</a:t>
            </a:fld>
            <a:endParaRPr lang="nl-NL" altLang="en-US"/>
          </a:p>
        </p:txBody>
      </p:sp>
    </p:spTree>
    <p:extLst>
      <p:ext uri="{BB962C8B-B14F-4D97-AF65-F5344CB8AC3E}">
        <p14:creationId xmlns:p14="http://schemas.microsoft.com/office/powerpoint/2010/main" val="42632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jdelijke aanduiding voor dia-afbeelding 1">
            <a:extLst>
              <a:ext uri="{FF2B5EF4-FFF2-40B4-BE49-F238E27FC236}">
                <a16:creationId xmlns:a16="http://schemas.microsoft.com/office/drawing/2014/main" id="{3A64B939-A092-EE4D-8932-3718D04F51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Tijdelijke aanduiding voor notities 2">
            <a:extLst>
              <a:ext uri="{FF2B5EF4-FFF2-40B4-BE49-F238E27FC236}">
                <a16:creationId xmlns:a16="http://schemas.microsoft.com/office/drawing/2014/main" id="{D53A937A-EB88-A543-9A0B-761164A7A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a:t>Background: </a:t>
            </a:r>
          </a:p>
          <a:p>
            <a:r>
              <a:rPr lang="nl-NL" altLang="en-US"/>
              <a:t>there are ever more scientists</a:t>
            </a:r>
          </a:p>
          <a:p>
            <a:r>
              <a:rPr lang="nl-NL" altLang="en-US"/>
              <a:t>Institutions translate societal call for accountability into targets/deliverables/output measures for individual researchers</a:t>
            </a:r>
          </a:p>
          <a:p>
            <a:r>
              <a:rPr lang="nl-NL" altLang="en-US"/>
              <a:t>Understandable response to rankings, internationalization, increase in number of scientists/hypercompetition for funding</a:t>
            </a:r>
          </a:p>
          <a:p>
            <a:r>
              <a:rPr lang="nl-NL" altLang="en-US"/>
              <a:t>Historisch nog wel relevant om te realiseren dat het denken in output wel een reactie is op politiek/maatschappij die sinds jaren 70/80 vraagt om concrete opbrengsten van wetenschappelijk onderzoek dat gedaan is met belastinggeld</a:t>
            </a:r>
          </a:p>
        </p:txBody>
      </p:sp>
      <p:sp>
        <p:nvSpPr>
          <p:cNvPr id="144387" name="Tijdelijke aanduiding voor dianummer 3">
            <a:extLst>
              <a:ext uri="{FF2B5EF4-FFF2-40B4-BE49-F238E27FC236}">
                <a16:creationId xmlns:a16="http://schemas.microsoft.com/office/drawing/2014/main" id="{AE108B41-2DFF-5D4C-80A5-B3B10964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020446-3F7B-2144-AF05-73099C13BEDA}" type="slidenum">
              <a:rPr lang="nl-NL" altLang="en-US"/>
              <a:pPr/>
              <a:t>11</a:t>
            </a:fld>
            <a:endParaRPr lang="nl-NL" altLang="en-US"/>
          </a:p>
        </p:txBody>
      </p:sp>
    </p:spTree>
    <p:extLst>
      <p:ext uri="{BB962C8B-B14F-4D97-AF65-F5344CB8AC3E}">
        <p14:creationId xmlns:p14="http://schemas.microsoft.com/office/powerpoint/2010/main" val="15452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 Open Science Roadmap</a:t>
            </a:r>
          </a:p>
        </p:txBody>
      </p:sp>
      <p:sp>
        <p:nvSpPr>
          <p:cNvPr id="4" name="Slide Number Placeholder 3"/>
          <p:cNvSpPr>
            <a:spLocks noGrp="1"/>
          </p:cNvSpPr>
          <p:nvPr>
            <p:ph type="sldNum" sz="quarter" idx="5"/>
          </p:nvPr>
        </p:nvSpPr>
        <p:spPr/>
        <p:txBody>
          <a:bodyPr/>
          <a:lstStyle/>
          <a:p>
            <a:fld id="{5A48A878-221C-F24F-AC15-5D246CC6E7AE}" type="slidenum">
              <a:rPr lang="en-US" smtClean="0"/>
              <a:t>12</a:t>
            </a:fld>
            <a:endParaRPr lang="en-US"/>
          </a:p>
        </p:txBody>
      </p:sp>
    </p:spTree>
    <p:extLst>
      <p:ext uri="{BB962C8B-B14F-4D97-AF65-F5344CB8AC3E}">
        <p14:creationId xmlns:p14="http://schemas.microsoft.com/office/powerpoint/2010/main" val="361138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a:extLst>
              <a:ext uri="{FF2B5EF4-FFF2-40B4-BE49-F238E27FC236}">
                <a16:creationId xmlns:a16="http://schemas.microsoft.com/office/drawing/2014/main" id="{9FC208F6-415E-4D89-8BCC-15B5B96D77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Tijdelijke aanduiding voor notities 2">
            <a:extLst>
              <a:ext uri="{FF2B5EF4-FFF2-40B4-BE49-F238E27FC236}">
                <a16:creationId xmlns:a16="http://schemas.microsoft.com/office/drawing/2014/main" id="{B07536CE-09C9-4C88-9227-3B337CFF4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2227" name="Tijdelijke aanduiding voor dianummer 3">
            <a:extLst>
              <a:ext uri="{FF2B5EF4-FFF2-40B4-BE49-F238E27FC236}">
                <a16:creationId xmlns:a16="http://schemas.microsoft.com/office/drawing/2014/main" id="{232060D6-DBFA-4FB9-B175-630FDB5945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B72880C-913E-49EC-90DA-00CE91EE3B18}" type="slidenum">
              <a:rPr lang="nl-NL" altLang="en-US" smtClean="0"/>
              <a:pPr>
                <a:spcBef>
                  <a:spcPct val="0"/>
                </a:spcBef>
              </a:pPr>
              <a:t>13</a:t>
            </a:fld>
            <a:endParaRPr lang="nl-NL" altLang="en-US"/>
          </a:p>
        </p:txBody>
      </p:sp>
    </p:spTree>
    <p:extLst>
      <p:ext uri="{BB962C8B-B14F-4D97-AF65-F5344CB8AC3E}">
        <p14:creationId xmlns:p14="http://schemas.microsoft.com/office/powerpoint/2010/main" val="309150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Vooral gebruiken maken van het plaatje om structuur in bijv werkgroepen aan te geven die aan verschillende actielijnen werken. </a:t>
            </a:r>
            <a:endParaRPr lang="en-GB"/>
          </a:p>
        </p:txBody>
      </p:sp>
      <p:sp>
        <p:nvSpPr>
          <p:cNvPr id="4" name="Slide Number Placeholder 3"/>
          <p:cNvSpPr>
            <a:spLocks noGrp="1"/>
          </p:cNvSpPr>
          <p:nvPr>
            <p:ph type="sldNum" sz="quarter" idx="5"/>
          </p:nvPr>
        </p:nvSpPr>
        <p:spPr/>
        <p:txBody>
          <a:bodyPr/>
          <a:lstStyle/>
          <a:p>
            <a:fld id="{697381A9-0C9E-4D3A-A28B-AC4E168A57BC}" type="slidenum">
              <a:rPr lang="en-GB" smtClean="0"/>
              <a:pPr/>
              <a:t>14</a:t>
            </a:fld>
            <a:endParaRPr lang="en-GB"/>
          </a:p>
        </p:txBody>
      </p:sp>
    </p:spTree>
    <p:extLst>
      <p:ext uri="{BB962C8B-B14F-4D97-AF65-F5344CB8AC3E}">
        <p14:creationId xmlns:p14="http://schemas.microsoft.com/office/powerpoint/2010/main" val="226013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Hier</a:t>
            </a:r>
            <a:r>
              <a:rPr lang="en-US" dirty="0"/>
              <a:t> </a:t>
            </a:r>
            <a:r>
              <a:rPr lang="en-US" dirty="0" err="1"/>
              <a:t>overkoepelend</a:t>
            </a:r>
            <a:r>
              <a:rPr lang="en-US" dirty="0"/>
              <a:t> </a:t>
            </a:r>
            <a:r>
              <a:rPr lang="en-US" dirty="0" err="1"/>
              <a:t>doel</a:t>
            </a:r>
            <a:r>
              <a:rPr lang="en-US" dirty="0"/>
              <a:t>/</a:t>
            </a:r>
            <a:r>
              <a:rPr lang="en-US" dirty="0" err="1"/>
              <a:t>aanleiding</a:t>
            </a:r>
            <a:r>
              <a:rPr lang="en-US" dirty="0"/>
              <a:t>. </a:t>
            </a:r>
            <a:r>
              <a:rPr lang="en-US" dirty="0" err="1"/>
              <a:t>Subdoelen</a:t>
            </a:r>
            <a:r>
              <a:rPr lang="en-US" dirty="0"/>
              <a:t>. </a:t>
            </a:r>
            <a:r>
              <a:rPr lang="en-US" dirty="0" err="1"/>
              <a:t>Eventueel</a:t>
            </a:r>
            <a:r>
              <a:rPr lang="en-US" dirty="0"/>
              <a:t> </a:t>
            </a:r>
            <a:r>
              <a:rPr lang="en-US" dirty="0" err="1"/>
              <a:t>illustratie</a:t>
            </a:r>
            <a:r>
              <a:rPr lang="en-US" dirty="0"/>
              <a:t>. Info zo recent </a:t>
            </a:r>
            <a:r>
              <a:rPr lang="en-US" dirty="0" err="1"/>
              <a:t>mogelijk</a:t>
            </a:r>
            <a:r>
              <a:rPr lang="en-US" dirty="0"/>
              <a:t>. </a:t>
            </a:r>
            <a:r>
              <a:rPr lang="en-US" dirty="0" err="1"/>
              <a:t>Begeleidende</a:t>
            </a:r>
            <a:r>
              <a:rPr lang="en-US" dirty="0"/>
              <a:t> </a:t>
            </a:r>
            <a:r>
              <a:rPr lang="en-US" dirty="0" err="1"/>
              <a:t>tekst</a:t>
            </a:r>
            <a:r>
              <a:rPr lang="en-US" dirty="0"/>
              <a:t> </a:t>
            </a:r>
            <a:r>
              <a:rPr lang="en-US" dirty="0" err="1"/>
              <a:t>zou</a:t>
            </a:r>
            <a:r>
              <a:rPr lang="en-US" dirty="0"/>
              <a:t> </a:t>
            </a:r>
            <a:r>
              <a:rPr lang="en-US" dirty="0" err="1"/>
              <a:t>kunnen</a:t>
            </a:r>
            <a:r>
              <a:rPr lang="en-US" dirty="0"/>
              <a:t> </a:t>
            </a:r>
            <a:r>
              <a:rPr lang="en-US" dirty="0" err="1"/>
              <a:t>zijn</a:t>
            </a:r>
            <a:r>
              <a:rPr lang="en-US" dirty="0"/>
              <a:t>: Utrecht University wants to promote open science as part of its promise to make science more open and even more reliable, efficient and relevant to society. </a:t>
            </a:r>
          </a:p>
          <a:p>
            <a:endParaRPr lang="en-US" dirty="0"/>
          </a:p>
          <a:p>
            <a:r>
              <a:rPr lang="en-US" dirty="0"/>
              <a:t>Utrecht University aims to be at the forefront of open science. Therefore, the Executive Board has launched the Utrecht University Open Science Programme.</a:t>
            </a:r>
          </a:p>
          <a:p>
            <a:endParaRPr lang="en-US" dirty="0"/>
          </a:p>
          <a:p>
            <a:r>
              <a:rPr lang="en-US" dirty="0"/>
              <a:t>This </a:t>
            </a:r>
            <a:r>
              <a:rPr lang="en-US" dirty="0" err="1"/>
              <a:t>programme</a:t>
            </a:r>
            <a:r>
              <a:rPr lang="en-US" dirty="0"/>
              <a:t> aims to stimulate and facilitate researchers to put open science into practice. </a:t>
            </a:r>
            <a:endParaRPr lang="nl-NL" dirty="0"/>
          </a:p>
          <a:p>
            <a:endParaRPr lang="en-GB" dirty="0"/>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15</a:t>
            </a:fld>
            <a:endParaRPr lang="en-GB"/>
          </a:p>
        </p:txBody>
      </p:sp>
    </p:spTree>
    <p:extLst>
      <p:ext uri="{BB962C8B-B14F-4D97-AF65-F5344CB8AC3E}">
        <p14:creationId xmlns:p14="http://schemas.microsoft.com/office/powerpoint/2010/main" val="347443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BE"/>
              <a:t>Titelstijl van model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68576CB3-7C3E-4162-ADAF-F9057C6997E0}"/>
              </a:ext>
            </a:extLst>
          </p:cNvPr>
          <p:cNvSpPr>
            <a:spLocks noGrp="1"/>
          </p:cNvSpPr>
          <p:nvPr>
            <p:ph type="ftr" sz="quarter" idx="10"/>
          </p:nvPr>
        </p:nvSpPr>
        <p:spPr>
          <a:xfrm>
            <a:off x="914400" y="6356350"/>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269593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a:extLst>
              <a:ext uri="{FF2B5EF4-FFF2-40B4-BE49-F238E27FC236}">
                <a16:creationId xmlns:a16="http://schemas.microsoft.com/office/drawing/2014/main" id="{EF548EB5-A002-480C-8F7C-BFD874874843}"/>
              </a:ext>
            </a:extLst>
          </p:cNvPr>
          <p:cNvSpPr>
            <a:spLocks noGrp="1"/>
          </p:cNvSpPr>
          <p:nvPr>
            <p:ph type="ftr" sz="quarter" idx="15"/>
          </p:nvPr>
        </p:nvSpPr>
        <p:spPr>
          <a:xfrm>
            <a:off x="7254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31280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a:extLst>
              <a:ext uri="{FF2B5EF4-FFF2-40B4-BE49-F238E27FC236}">
                <a16:creationId xmlns:a16="http://schemas.microsoft.com/office/drawing/2014/main" id="{976B7235-353F-419D-92FF-0493B6067DE9}"/>
              </a:ext>
            </a:extLst>
          </p:cNvPr>
          <p:cNvSpPr>
            <a:spLocks noGrp="1"/>
          </p:cNvSpPr>
          <p:nvPr>
            <p:ph type="ftr" sz="quarter" idx="15"/>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12438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73BD1632-8915-475B-AA79-493ABE448B9D}"/>
              </a:ext>
            </a:extLst>
          </p:cNvPr>
          <p:cNvSpPr>
            <a:spLocks noGrp="1"/>
          </p:cNvSpPr>
          <p:nvPr>
            <p:ph type="ftr" sz="quarter" idx="2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248431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0F325CEB-EE5F-4837-9F84-7A3E58774A23}"/>
              </a:ext>
            </a:extLst>
          </p:cNvPr>
          <p:cNvSpPr>
            <a:spLocks noGrp="1"/>
          </p:cNvSpPr>
          <p:nvPr>
            <p:ph type="ftr" sz="quarter" idx="22"/>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05057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336600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a:extLst>
              <a:ext uri="{FF2B5EF4-FFF2-40B4-BE49-F238E27FC236}">
                <a16:creationId xmlns:a16="http://schemas.microsoft.com/office/drawing/2014/main" id="{1AECC05F-5729-4F13-B7D5-BBB56089054B}"/>
              </a:ext>
            </a:extLst>
          </p:cNvPr>
          <p:cNvSpPr>
            <a:spLocks noGrp="1"/>
          </p:cNvSpPr>
          <p:nvPr>
            <p:ph type="ftr" sz="quarter" idx="1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39222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F27EEBD5-6160-4373-826F-CAF9884172F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4BB7D517-2D2B-4AC6-8682-AB58F611B299}" type="datetimeFigureOut">
              <a:rPr lang="nl-NL" altLang="x-none"/>
              <a:pPr>
                <a:defRPr/>
              </a:pPr>
              <a:t>10-5-2021</a:t>
            </a:fld>
            <a:endParaRPr lang="nl-NL" altLang="x-none"/>
          </a:p>
        </p:txBody>
      </p:sp>
      <p:sp>
        <p:nvSpPr>
          <p:cNvPr id="5" name="Tijdelijke aanduiding voor voettekst 4">
            <a:extLst>
              <a:ext uri="{FF2B5EF4-FFF2-40B4-BE49-F238E27FC236}">
                <a16:creationId xmlns:a16="http://schemas.microsoft.com/office/drawing/2014/main" id="{5988587A-9DB0-406F-8A21-44D893CC162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Calibri" charset="0"/>
                <a:ea typeface="ＭＳ Ｐゴシック" charset="0"/>
                <a:cs typeface="ＭＳ Ｐゴシック" charset="0"/>
              </a:defRPr>
            </a:lvl1pPr>
          </a:lstStyle>
          <a:p>
            <a:pPr>
              <a:defRPr/>
            </a:pPr>
            <a:endParaRPr lang="nl-NL"/>
          </a:p>
        </p:txBody>
      </p:sp>
      <p:sp>
        <p:nvSpPr>
          <p:cNvPr id="6" name="Tijdelijke aanduiding voor dianummer 5">
            <a:extLst>
              <a:ext uri="{FF2B5EF4-FFF2-40B4-BE49-F238E27FC236}">
                <a16:creationId xmlns:a16="http://schemas.microsoft.com/office/drawing/2014/main" id="{B0BAD2AC-CDFA-475F-984E-1F3ACF0F730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DEEA75BC-DBB8-4237-8860-7AA09C0CEB62}" type="slidenum">
              <a:rPr lang="nl-NL" altLang="x-none"/>
              <a:pPr>
                <a:defRPr/>
              </a:pPr>
              <a:t>‹#›</a:t>
            </a:fld>
            <a:endParaRPr lang="nl-NL" altLang="x-none"/>
          </a:p>
        </p:txBody>
      </p:sp>
    </p:spTree>
    <p:extLst>
      <p:ext uri="{BB962C8B-B14F-4D97-AF65-F5344CB8AC3E}">
        <p14:creationId xmlns:p14="http://schemas.microsoft.com/office/powerpoint/2010/main" val="41471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F8687-6622-3448-8A91-BEF1CF89E960}"/>
              </a:ext>
            </a:extLst>
          </p:cNvPr>
          <p:cNvSpPr>
            <a:spLocks noGrp="1"/>
          </p:cNvSpPr>
          <p:nvPr>
            <p:ph type="dt" sz="half" idx="10"/>
          </p:nvPr>
        </p:nvSpPr>
        <p:spPr/>
        <p:txBody>
          <a:bodyPr/>
          <a:lstStyle/>
          <a:p>
            <a:fld id="{CFDBE601-B0BC-E849-92E9-4F3B7E29D4CF}" type="datetimeFigureOut">
              <a:rPr lang="en-US" smtClean="0"/>
              <a:t>5/10/2021</a:t>
            </a:fld>
            <a:endParaRPr lang="en-US"/>
          </a:p>
        </p:txBody>
      </p:sp>
      <p:sp>
        <p:nvSpPr>
          <p:cNvPr id="3" name="Footer Placeholder 2">
            <a:extLst>
              <a:ext uri="{FF2B5EF4-FFF2-40B4-BE49-F238E27FC236}">
                <a16:creationId xmlns:a16="http://schemas.microsoft.com/office/drawing/2014/main" id="{DA9D6D2F-A839-8446-B2C8-ACCEDC33E9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696628-64AA-4141-9089-D8240CA3C437}"/>
              </a:ext>
            </a:extLst>
          </p:cNvPr>
          <p:cNvSpPr>
            <a:spLocks noGrp="1"/>
          </p:cNvSpPr>
          <p:nvPr>
            <p:ph type="sldNum" sz="quarter" idx="12"/>
          </p:nvPr>
        </p:nvSpPr>
        <p:spPr/>
        <p:txBody>
          <a:bodyPr/>
          <a:lstStyle/>
          <a:p>
            <a:fld id="{729FFE10-9228-5540-88CA-10535D3BF27F}" type="slidenum">
              <a:rPr lang="en-US" smtClean="0"/>
              <a:t>‹#›</a:t>
            </a:fld>
            <a:endParaRPr lang="en-US"/>
          </a:p>
        </p:txBody>
      </p:sp>
    </p:spTree>
    <p:extLst>
      <p:ext uri="{BB962C8B-B14F-4D97-AF65-F5344CB8AC3E}">
        <p14:creationId xmlns:p14="http://schemas.microsoft.com/office/powerpoint/2010/main" val="8735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ext left, image right">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222183" y="368301"/>
            <a:ext cx="5669470"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dirty="0"/>
              <a:t>Click icon </a:t>
            </a:r>
            <a:r>
              <a:rPr lang="nl-NL" dirty="0" err="1"/>
              <a:t>to</a:t>
            </a:r>
            <a:r>
              <a:rPr lang="nl-NL" dirty="0"/>
              <a:t> </a:t>
            </a:r>
            <a:r>
              <a:rPr lang="nl-NL" dirty="0" err="1"/>
              <a:t>add</a:t>
            </a:r>
            <a:r>
              <a:rPr lang="nl-NL" dirty="0"/>
              <a:t> </a:t>
            </a:r>
            <a:r>
              <a:rPr lang="nl-NL" dirty="0" err="1"/>
              <a:t>an</a:t>
            </a:r>
            <a:r>
              <a:rPr lang="nl-NL" dirty="0"/>
              <a:t> image</a:t>
            </a:r>
          </a:p>
        </p:txBody>
      </p:sp>
      <p:sp>
        <p:nvSpPr>
          <p:cNvPr id="9" name="Titel 1">
            <a:extLst>
              <a:ext uri="{FF2B5EF4-FFF2-40B4-BE49-F238E27FC236}">
                <a16:creationId xmlns:a16="http://schemas.microsoft.com/office/drawing/2014/main" id="{A07AE5D3-2C03-CD49-8B96-489B7649C6D1}"/>
              </a:ext>
            </a:extLst>
          </p:cNvPr>
          <p:cNvSpPr>
            <a:spLocks noGrp="1"/>
          </p:cNvSpPr>
          <p:nvPr>
            <p:ph type="ctrTitle" hasCustomPrompt="1"/>
          </p:nvPr>
        </p:nvSpPr>
        <p:spPr>
          <a:xfrm>
            <a:off x="253538" y="371475"/>
            <a:ext cx="2725821" cy="1080000"/>
          </a:xfrm>
          <a:prstGeom prst="rect">
            <a:avLst/>
          </a:prstGeom>
        </p:spPr>
        <p:txBody>
          <a:bodyPr anchor="t" anchorCtr="0"/>
          <a:lstStyle>
            <a:lvl1pPr marL="0" marR="0" indent="0" algn="l" defTabSz="685617" rtl="0" eaLnBrk="1" fontAlgn="auto" latinLnBrk="0" hangingPunct="1">
              <a:lnSpc>
                <a:spcPct val="100000"/>
              </a:lnSpc>
              <a:spcBef>
                <a:spcPct val="0"/>
              </a:spcBef>
              <a:spcAft>
                <a:spcPts val="0"/>
              </a:spcAft>
              <a:buClrTx/>
              <a:buSzTx/>
              <a:buFontTx/>
              <a:buNone/>
              <a:tabLst/>
              <a:defRPr lang="nl-NL" sz="1725"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en-GB" dirty="0"/>
              <a:t>Title</a:t>
            </a:r>
          </a:p>
        </p:txBody>
      </p:sp>
      <p:sp>
        <p:nvSpPr>
          <p:cNvPr id="10" name="Tijdelijke aanduiding voor tekst 2">
            <a:extLst>
              <a:ext uri="{FF2B5EF4-FFF2-40B4-BE49-F238E27FC236}">
                <a16:creationId xmlns:a16="http://schemas.microsoft.com/office/drawing/2014/main" id="{34EE854C-23EF-BD45-A084-2AE0D435916C}"/>
              </a:ext>
            </a:extLst>
          </p:cNvPr>
          <p:cNvSpPr>
            <a:spLocks noGrp="1"/>
          </p:cNvSpPr>
          <p:nvPr>
            <p:ph type="body" sz="quarter" idx="10" hasCustomPrompt="1"/>
          </p:nvPr>
        </p:nvSpPr>
        <p:spPr>
          <a:xfrm>
            <a:off x="253069" y="1664209"/>
            <a:ext cx="2726290" cy="4238714"/>
          </a:xfrm>
          <a:prstGeom prst="rect">
            <a:avLst/>
          </a:prstGeom>
        </p:spPr>
        <p:txBody>
          <a:bodyPr bIns="0" anchor="b" anchorCtr="0"/>
          <a:lstStyle>
            <a:lvl1pPr marL="0" marR="0" indent="0" algn="l" defTabSz="685617" rtl="0" eaLnBrk="1" fontAlgn="auto" latinLnBrk="0" hangingPunct="1">
              <a:lnSpc>
                <a:spcPct val="110000"/>
              </a:lnSpc>
              <a:spcBef>
                <a:spcPts val="0"/>
              </a:spcBef>
              <a:spcAft>
                <a:spcPts val="0"/>
              </a:spcAft>
              <a:buClrTx/>
              <a:buSzTx/>
              <a:buFont typeface="Arial" pitchFamily="34" charset="0"/>
              <a:buNone/>
              <a:tabLst/>
              <a:defRPr lang="nl-NL" sz="1650" b="0" i="0" kern="1200" baseline="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dirty="0" err="1"/>
              <a:t>Molorepudit</a:t>
            </a:r>
            <a:r>
              <a:rPr lang="nl-NL" dirty="0"/>
              <a:t> </a:t>
            </a:r>
            <a:r>
              <a:rPr lang="nl-NL" dirty="0" err="1"/>
              <a:t>ressimus</a:t>
            </a:r>
            <a:r>
              <a:rPr lang="nl-NL" dirty="0"/>
              <a:t> </a:t>
            </a:r>
            <a:r>
              <a:rPr lang="nl-NL" dirty="0" err="1"/>
              <a:t>exeri</a:t>
            </a:r>
            <a:r>
              <a:rPr lang="nl-NL" dirty="0"/>
              <a:t> </a:t>
            </a:r>
            <a:r>
              <a:rPr lang="nl-NL" dirty="0" err="1"/>
              <a:t>nus</a:t>
            </a:r>
            <a:r>
              <a:rPr lang="nl-NL" dirty="0"/>
              <a:t> et </a:t>
            </a:r>
            <a:r>
              <a:rPr lang="nl-NL" dirty="0" err="1"/>
              <a:t>ipienda</a:t>
            </a:r>
            <a:r>
              <a:rPr lang="nl-NL" dirty="0"/>
              <a:t> et </a:t>
            </a:r>
            <a:r>
              <a:rPr lang="nl-NL" dirty="0" err="1"/>
              <a:t>adiantot</a:t>
            </a:r>
            <a:r>
              <a:rPr lang="nl-NL" dirty="0"/>
              <a:t> </a:t>
            </a:r>
            <a:r>
              <a:rPr lang="nl-NL" dirty="0" err="1"/>
              <a:t>Ique</a:t>
            </a:r>
            <a:r>
              <a:rPr lang="nl-NL" dirty="0"/>
              <a:t> </a:t>
            </a:r>
            <a:r>
              <a:rPr lang="nl-NL" dirty="0" err="1"/>
              <a:t>niminti</a:t>
            </a:r>
            <a:r>
              <a:rPr lang="nl-NL" dirty="0"/>
              <a:t> </a:t>
            </a:r>
            <a:r>
              <a:rPr lang="nl-NL" dirty="0" err="1"/>
              <a:t>nonsendaecae</a:t>
            </a:r>
            <a:r>
              <a:rPr lang="nl-NL" dirty="0"/>
              <a:t> </a:t>
            </a:r>
            <a:r>
              <a:rPr lang="nl-NL" dirty="0" err="1"/>
              <a:t>volor</a:t>
            </a:r>
            <a:r>
              <a:rPr lang="nl-NL" dirty="0"/>
              <a:t> a ad et ut </a:t>
            </a:r>
            <a:r>
              <a:rPr lang="nl-NL" dirty="0" err="1"/>
              <a:t>eum</a:t>
            </a:r>
            <a:r>
              <a:rPr lang="nl-NL" dirty="0"/>
              <a:t> se pos mos </a:t>
            </a:r>
            <a:r>
              <a:rPr lang="nl-NL" dirty="0" err="1"/>
              <a:t>sed</a:t>
            </a:r>
            <a:r>
              <a:rPr lang="nl-NL" dirty="0"/>
              <a:t> </a:t>
            </a:r>
            <a:r>
              <a:rPr lang="nl-NL" dirty="0" err="1"/>
              <a:t>ulpa</a:t>
            </a:r>
            <a:r>
              <a:rPr lang="nl-NL" dirty="0"/>
              <a:t> </a:t>
            </a:r>
            <a:r>
              <a:rPr lang="nl-NL" dirty="0" err="1"/>
              <a:t>vitas</a:t>
            </a:r>
            <a:r>
              <a:rPr lang="nl-NL" dirty="0"/>
              <a:t> </a:t>
            </a:r>
            <a:r>
              <a:rPr lang="nl-NL" dirty="0" err="1"/>
              <a:t>aut</a:t>
            </a:r>
            <a:r>
              <a:rPr lang="nl-NL" dirty="0"/>
              <a:t> </a:t>
            </a:r>
            <a:r>
              <a:rPr lang="nl-NL" dirty="0" err="1"/>
              <a:t>quia</a:t>
            </a:r>
            <a:r>
              <a:rPr lang="nl-NL" dirty="0"/>
              <a:t> </a:t>
            </a:r>
            <a:r>
              <a:rPr lang="nl-NL" dirty="0" err="1"/>
              <a:t>doluptio</a:t>
            </a:r>
            <a:r>
              <a:rPr lang="nl-NL" dirty="0"/>
              <a:t> </a:t>
            </a:r>
            <a:r>
              <a:rPr lang="nl-NL" dirty="0" err="1"/>
              <a:t>iduciis</a:t>
            </a:r>
            <a:r>
              <a:rPr lang="nl-NL" dirty="0"/>
              <a:t> </a:t>
            </a:r>
            <a:r>
              <a:rPr lang="nl-NL" dirty="0" err="1"/>
              <a:t>sedis</a:t>
            </a:r>
            <a:r>
              <a:rPr lang="nl-NL" dirty="0"/>
              <a:t> </a:t>
            </a:r>
            <a:r>
              <a:rPr lang="nl-NL" dirty="0" err="1"/>
              <a:t>sitat</a:t>
            </a:r>
            <a:r>
              <a:rPr lang="nl-NL" dirty="0"/>
              <a:t> es </a:t>
            </a:r>
            <a:r>
              <a:rPr lang="nl-NL" dirty="0" err="1"/>
              <a:t>nihition</a:t>
            </a:r>
            <a:r>
              <a:rPr lang="nl-NL" dirty="0"/>
              <a:t> </a:t>
            </a:r>
            <a:r>
              <a:rPr lang="nl-NL" dirty="0" err="1"/>
              <a:t>nonsecturi</a:t>
            </a:r>
            <a:r>
              <a:rPr lang="nl-NL" dirty="0"/>
              <a:t> </a:t>
            </a:r>
            <a:r>
              <a:rPr lang="nl-NL" dirty="0" err="1"/>
              <a:t>officidis</a:t>
            </a:r>
            <a:r>
              <a:rPr lang="nl-NL" dirty="0"/>
              <a:t> ex et que </a:t>
            </a:r>
            <a:r>
              <a:rPr lang="nl-NL" dirty="0" err="1"/>
              <a:t>esecto</a:t>
            </a:r>
            <a:r>
              <a:rPr lang="nl-NL" dirty="0"/>
              <a:t> </a:t>
            </a:r>
            <a:r>
              <a:rPr lang="nl-NL" dirty="0" err="1"/>
              <a:t>dolorumenis</a:t>
            </a:r>
            <a:r>
              <a:rPr lang="nl-NL" dirty="0"/>
              <a:t> </a:t>
            </a:r>
            <a:r>
              <a:rPr lang="nl-NL" dirty="0" err="1"/>
              <a:t>aritat</a:t>
            </a:r>
            <a:r>
              <a:rPr lang="nl-NL" dirty="0"/>
              <a:t> et. </a:t>
            </a:r>
            <a:br>
              <a:rPr lang="nl-NL" dirty="0"/>
            </a:br>
            <a:r>
              <a:rPr lang="nl-NL" dirty="0"/>
              <a:t>&lt;Max. 40 </a:t>
            </a:r>
            <a:r>
              <a:rPr lang="nl-NL" dirty="0" err="1"/>
              <a:t>words</a:t>
            </a:r>
            <a:r>
              <a:rPr lang="nl-NL" dirty="0"/>
              <a:t>&gt; </a:t>
            </a:r>
          </a:p>
        </p:txBody>
      </p:sp>
      <p:pic>
        <p:nvPicPr>
          <p:cNvPr id="6" name="Afbeelding 5">
            <a:extLst>
              <a:ext uri="{FF2B5EF4-FFF2-40B4-BE49-F238E27FC236}">
                <a16:creationId xmlns:a16="http://schemas.microsoft.com/office/drawing/2014/main" id="{E5726622-DE31-994D-AC81-121FDF141B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3389" y="6001200"/>
            <a:ext cx="1284212" cy="679430"/>
          </a:xfrm>
          <a:prstGeom prst="rect">
            <a:avLst/>
          </a:prstGeom>
          <a:ln>
            <a:noFill/>
          </a:ln>
        </p:spPr>
      </p:pic>
    </p:spTree>
    <p:extLst>
      <p:ext uri="{BB962C8B-B14F-4D97-AF65-F5344CB8AC3E}">
        <p14:creationId xmlns:p14="http://schemas.microsoft.com/office/powerpoint/2010/main" val="584857467"/>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a:extLst>
              <a:ext uri="{FF2B5EF4-FFF2-40B4-BE49-F238E27FC236}">
                <a16:creationId xmlns:a16="http://schemas.microsoft.com/office/drawing/2014/main" id="{3DE47E92-DB65-4B6E-BE68-DB98E50D7470}"/>
              </a:ext>
            </a:extLst>
          </p:cNvPr>
          <p:cNvSpPr>
            <a:spLocks noGrp="1"/>
          </p:cNvSpPr>
          <p:nvPr>
            <p:ph type="ftr" sz="quarter" idx="10"/>
          </p:nvPr>
        </p:nvSpPr>
        <p:spPr>
          <a:xfrm>
            <a:off x="739775" y="6173788"/>
            <a:ext cx="2895600" cy="365125"/>
          </a:xfrm>
          <a:prstGeom prst="rect">
            <a:avLst/>
          </a:prstGeom>
        </p:spPr>
        <p:txBody>
          <a:bodyPr/>
          <a:lstStyle>
            <a:lvl1pPr eaLnBrk="1" fontAlgn="auto" hangingPunct="1">
              <a:spcBef>
                <a:spcPts val="0"/>
              </a:spcBef>
              <a:spcAft>
                <a:spcPts val="0"/>
              </a:spcAft>
              <a:defRPr>
                <a:latin typeface="Segoe UI"/>
                <a:ea typeface="+mn-ea"/>
                <a:cs typeface="+mn-cs"/>
              </a:defRPr>
            </a:lvl1pPr>
          </a:lstStyle>
          <a:p>
            <a:pPr>
              <a:defRPr/>
            </a:pPr>
            <a:endParaRPr lang="nl-NL"/>
          </a:p>
        </p:txBody>
      </p:sp>
    </p:spTree>
    <p:extLst>
      <p:ext uri="{BB962C8B-B14F-4D97-AF65-F5344CB8AC3E}">
        <p14:creationId xmlns:p14="http://schemas.microsoft.com/office/powerpoint/2010/main" val="156489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BE" dirty="0"/>
              <a:t>Titelstijl van model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83D48014-4CB0-46C3-A9D4-3B606C947557}"/>
              </a:ext>
            </a:extLst>
          </p:cNvPr>
          <p:cNvSpPr>
            <a:spLocks noGrp="1"/>
          </p:cNvSpPr>
          <p:nvPr>
            <p:ph type="ftr" sz="quarter" idx="10"/>
          </p:nvPr>
        </p:nvSpPr>
        <p:spPr>
          <a:xfrm>
            <a:off x="914400" y="6356350"/>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3976121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a:extLst>
              <a:ext uri="{FF2B5EF4-FFF2-40B4-BE49-F238E27FC236}">
                <a16:creationId xmlns:a16="http://schemas.microsoft.com/office/drawing/2014/main" id="{6D388E83-A520-4D48-B06C-414D6253036B}"/>
              </a:ext>
            </a:extLst>
          </p:cNvPr>
          <p:cNvSpPr>
            <a:spLocks noGrp="1"/>
          </p:cNvSpPr>
          <p:nvPr>
            <p:ph type="ftr" sz="quarter" idx="15"/>
          </p:nvPr>
        </p:nvSpPr>
        <p:spPr>
          <a:xfrm>
            <a:off x="7254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9277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a:extLst>
              <a:ext uri="{FF2B5EF4-FFF2-40B4-BE49-F238E27FC236}">
                <a16:creationId xmlns:a16="http://schemas.microsoft.com/office/drawing/2014/main" id="{3B0095DE-5200-456A-AF53-362E9C1699A6}"/>
              </a:ext>
            </a:extLst>
          </p:cNvPr>
          <p:cNvSpPr>
            <a:spLocks noGrp="1"/>
          </p:cNvSpPr>
          <p:nvPr>
            <p:ph type="ftr" sz="quarter" idx="15"/>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76832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9243D7B2-870E-4F24-A3F2-12AE8215B04F}"/>
              </a:ext>
            </a:extLst>
          </p:cNvPr>
          <p:cNvSpPr>
            <a:spLocks noGrp="1"/>
          </p:cNvSpPr>
          <p:nvPr>
            <p:ph type="ftr" sz="quarter" idx="2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78422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2D73D3C5-3B89-4693-A72C-09FE2FF9DD9F}"/>
              </a:ext>
            </a:extLst>
          </p:cNvPr>
          <p:cNvSpPr>
            <a:spLocks noGrp="1"/>
          </p:cNvSpPr>
          <p:nvPr>
            <p:ph type="ftr" sz="quarter" idx="22"/>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96499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828671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a:extLst>
              <a:ext uri="{FF2B5EF4-FFF2-40B4-BE49-F238E27FC236}">
                <a16:creationId xmlns:a16="http://schemas.microsoft.com/office/drawing/2014/main" id="{487C2E6F-C226-4F0A-B0B7-AB74A1E1551E}"/>
              </a:ext>
            </a:extLst>
          </p:cNvPr>
          <p:cNvSpPr>
            <a:spLocks noGrp="1"/>
          </p:cNvSpPr>
          <p:nvPr>
            <p:ph type="ftr" sz="quarter" idx="1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032944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a:extLst>
              <a:ext uri="{FF2B5EF4-FFF2-40B4-BE49-F238E27FC236}">
                <a16:creationId xmlns:a16="http://schemas.microsoft.com/office/drawing/2014/main" id="{EB57EB61-D39B-425A-BBEE-E0534D544BCE}"/>
              </a:ext>
            </a:extLst>
          </p:cNvPr>
          <p:cNvSpPr>
            <a:spLocks noGrp="1"/>
          </p:cNvSpPr>
          <p:nvPr>
            <p:ph type="ftr" sz="quarter" idx="10"/>
          </p:nvPr>
        </p:nvSpPr>
        <p:spPr>
          <a:xfrm>
            <a:off x="739775" y="6173788"/>
            <a:ext cx="2895600" cy="365125"/>
          </a:xfrm>
          <a:prstGeom prst="rect">
            <a:avLst/>
          </a:prstGeom>
        </p:spPr>
        <p:txBody>
          <a:bodyPr/>
          <a:lstStyle>
            <a:lvl1pPr eaLnBrk="1" fontAlgn="auto" hangingPunct="1">
              <a:spcBef>
                <a:spcPts val="0"/>
              </a:spcBef>
              <a:spcAft>
                <a:spcPts val="0"/>
              </a:spcAft>
              <a:defRPr>
                <a:latin typeface="Segoe UI"/>
                <a:ea typeface="+mn-ea"/>
                <a:cs typeface="+mn-cs"/>
              </a:defRPr>
            </a:lvl1pPr>
          </a:lstStyle>
          <a:p>
            <a:pPr>
              <a:defRPr/>
            </a:pPr>
            <a:endParaRPr lang="nl-NL"/>
          </a:p>
        </p:txBody>
      </p:sp>
    </p:spTree>
    <p:extLst>
      <p:ext uri="{BB962C8B-B14F-4D97-AF65-F5344CB8AC3E}">
        <p14:creationId xmlns:p14="http://schemas.microsoft.com/office/powerpoint/2010/main" val="3441344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a:extLst>
              <a:ext uri="{FF2B5EF4-FFF2-40B4-BE49-F238E27FC236}">
                <a16:creationId xmlns:a16="http://schemas.microsoft.com/office/drawing/2014/main" id="{37C678C3-9D06-478A-8E65-DCD99F28447F}"/>
              </a:ext>
            </a:extLst>
          </p:cNvPr>
          <p:cNvSpPr>
            <a:spLocks noGrp="1"/>
          </p:cNvSpPr>
          <p:nvPr>
            <p:ph type="ftr" sz="quarter" idx="15"/>
          </p:nvPr>
        </p:nvSpPr>
        <p:spPr>
          <a:xfrm>
            <a:off x="7254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663000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a:extLst>
              <a:ext uri="{FF2B5EF4-FFF2-40B4-BE49-F238E27FC236}">
                <a16:creationId xmlns:a16="http://schemas.microsoft.com/office/drawing/2014/main" id="{D62144D3-4683-45A4-B7A5-A5893FB7FE43}"/>
              </a:ext>
            </a:extLst>
          </p:cNvPr>
          <p:cNvSpPr>
            <a:spLocks noGrp="1"/>
          </p:cNvSpPr>
          <p:nvPr>
            <p:ph type="ftr" sz="quarter" idx="15"/>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397008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C32D306D-6A56-44B1-852B-E1EDFC4BC060}"/>
              </a:ext>
            </a:extLst>
          </p:cNvPr>
          <p:cNvSpPr>
            <a:spLocks noGrp="1"/>
          </p:cNvSpPr>
          <p:nvPr>
            <p:ph type="ftr" sz="quarter" idx="2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15931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BE" dirty="0"/>
              <a:t>Titelstijl van model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1A7085BD-9E27-46F0-985A-302DDC59B162}"/>
              </a:ext>
            </a:extLst>
          </p:cNvPr>
          <p:cNvSpPr>
            <a:spLocks noGrp="1"/>
          </p:cNvSpPr>
          <p:nvPr>
            <p:ph type="ftr" sz="quarter" idx="10"/>
          </p:nvPr>
        </p:nvSpPr>
        <p:spPr>
          <a:xfrm>
            <a:off x="914400" y="6356350"/>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371885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ADB88133-D85E-48A5-BACB-5EAFACD274D9}"/>
              </a:ext>
            </a:extLst>
          </p:cNvPr>
          <p:cNvSpPr>
            <a:spLocks noGrp="1"/>
          </p:cNvSpPr>
          <p:nvPr>
            <p:ph type="ftr" sz="quarter" idx="22"/>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75955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181100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a:extLst>
              <a:ext uri="{FF2B5EF4-FFF2-40B4-BE49-F238E27FC236}">
                <a16:creationId xmlns:a16="http://schemas.microsoft.com/office/drawing/2014/main" id="{38C7FB50-4BCF-4C78-B24A-533815B8BA4D}"/>
              </a:ext>
            </a:extLst>
          </p:cNvPr>
          <p:cNvSpPr>
            <a:spLocks noGrp="1"/>
          </p:cNvSpPr>
          <p:nvPr>
            <p:ph type="ftr" sz="quarter" idx="1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263260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a:extLst>
              <a:ext uri="{FF2B5EF4-FFF2-40B4-BE49-F238E27FC236}">
                <a16:creationId xmlns:a16="http://schemas.microsoft.com/office/drawing/2014/main" id="{3F0C54D9-8E42-4639-8FE0-B270D2F1DF2E}"/>
              </a:ext>
            </a:extLst>
          </p:cNvPr>
          <p:cNvSpPr>
            <a:spLocks noGrp="1"/>
          </p:cNvSpPr>
          <p:nvPr>
            <p:ph type="ftr" sz="quarter" idx="10"/>
          </p:nvPr>
        </p:nvSpPr>
        <p:spPr>
          <a:xfrm>
            <a:off x="739775" y="6173788"/>
            <a:ext cx="2895600" cy="365125"/>
          </a:xfrm>
          <a:prstGeom prst="rect">
            <a:avLst/>
          </a:prstGeom>
        </p:spPr>
        <p:txBody>
          <a:bodyPr/>
          <a:lstStyle>
            <a:lvl1pPr eaLnBrk="1" fontAlgn="auto" hangingPunct="1">
              <a:spcBef>
                <a:spcPts val="0"/>
              </a:spcBef>
              <a:spcAft>
                <a:spcPts val="0"/>
              </a:spcAft>
              <a:defRPr>
                <a:latin typeface="Segoe UI"/>
                <a:ea typeface="+mn-ea"/>
                <a:cs typeface="+mn-cs"/>
              </a:defRPr>
            </a:lvl1pPr>
          </a:lstStyle>
          <a:p>
            <a:pPr>
              <a:defRPr/>
            </a:pPr>
            <a:endParaRPr lang="nl-NL"/>
          </a:p>
        </p:txBody>
      </p:sp>
    </p:spTree>
    <p:extLst>
      <p:ext uri="{BB962C8B-B14F-4D97-AF65-F5344CB8AC3E}">
        <p14:creationId xmlns:p14="http://schemas.microsoft.com/office/powerpoint/2010/main" val="306136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a:extLst>
              <a:ext uri="{FF2B5EF4-FFF2-40B4-BE49-F238E27FC236}">
                <a16:creationId xmlns:a16="http://schemas.microsoft.com/office/drawing/2014/main" id="{2BC060A6-74BE-4D8C-9D65-DCA1C4F5953C}"/>
              </a:ext>
            </a:extLst>
          </p:cNvPr>
          <p:cNvSpPr>
            <a:spLocks noGrp="1"/>
          </p:cNvSpPr>
          <p:nvPr>
            <p:ph type="ftr" sz="quarter" idx="15"/>
          </p:nvPr>
        </p:nvSpPr>
        <p:spPr>
          <a:xfrm>
            <a:off x="7254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25676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a:extLst>
              <a:ext uri="{FF2B5EF4-FFF2-40B4-BE49-F238E27FC236}">
                <a16:creationId xmlns:a16="http://schemas.microsoft.com/office/drawing/2014/main" id="{07B35F7D-7A85-407E-9BDD-BF4181BB4641}"/>
              </a:ext>
            </a:extLst>
          </p:cNvPr>
          <p:cNvSpPr>
            <a:spLocks noGrp="1"/>
          </p:cNvSpPr>
          <p:nvPr>
            <p:ph type="ftr" sz="quarter" idx="15"/>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01697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FCD68754-A6A6-423E-BCD0-CA6F167D5730}"/>
              </a:ext>
            </a:extLst>
          </p:cNvPr>
          <p:cNvSpPr>
            <a:spLocks noGrp="1"/>
          </p:cNvSpPr>
          <p:nvPr>
            <p:ph type="ftr" sz="quarter" idx="2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848607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a:extLst>
              <a:ext uri="{FF2B5EF4-FFF2-40B4-BE49-F238E27FC236}">
                <a16:creationId xmlns:a16="http://schemas.microsoft.com/office/drawing/2014/main" id="{004552D4-EE05-4F76-A267-A250EEDB4F47}"/>
              </a:ext>
            </a:extLst>
          </p:cNvPr>
          <p:cNvSpPr>
            <a:spLocks noGrp="1"/>
          </p:cNvSpPr>
          <p:nvPr>
            <p:ph type="ftr" sz="quarter" idx="22"/>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874918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1658434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a:extLst>
              <a:ext uri="{FF2B5EF4-FFF2-40B4-BE49-F238E27FC236}">
                <a16:creationId xmlns:a16="http://schemas.microsoft.com/office/drawing/2014/main" id="{9DEE8C6F-7AC4-47B3-9A54-91CF55C69CBE}"/>
              </a:ext>
            </a:extLst>
          </p:cNvPr>
          <p:cNvSpPr>
            <a:spLocks noGrp="1"/>
          </p:cNvSpPr>
          <p:nvPr>
            <p:ph type="ftr" sz="quarter" idx="1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67395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BE" dirty="0"/>
              <a:t>Titelstijl van model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EDC1CD14-0ECA-48A3-9FC8-CBE17A117D05}"/>
              </a:ext>
            </a:extLst>
          </p:cNvPr>
          <p:cNvSpPr>
            <a:spLocks noGrp="1"/>
          </p:cNvSpPr>
          <p:nvPr>
            <p:ph type="ftr" sz="quarter" idx="10"/>
          </p:nvPr>
        </p:nvSpPr>
        <p:spPr>
          <a:xfrm>
            <a:off x="914400" y="6356350"/>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96826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55B5BA68-8465-4350-B648-6449C2A30956}"/>
              </a:ext>
            </a:extLst>
          </p:cNvPr>
          <p:cNvSpPr>
            <a:spLocks noGrp="1"/>
          </p:cNvSpPr>
          <p:nvPr>
            <p:ph type="ftr" sz="quarter" idx="10"/>
          </p:nvPr>
        </p:nvSpPr>
        <p:spPr>
          <a:xfrm>
            <a:off x="914400" y="6173788"/>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83292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7F0D866C-0389-4268-B190-C2C363444718}"/>
              </a:ext>
            </a:extLst>
          </p:cNvPr>
          <p:cNvSpPr>
            <a:spLocks noGrp="1"/>
          </p:cNvSpPr>
          <p:nvPr>
            <p:ph type="ftr" sz="quarter" idx="10"/>
          </p:nvPr>
        </p:nvSpPr>
        <p:spPr>
          <a:xfrm>
            <a:off x="914400" y="6173788"/>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72314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30224CF6-3698-460C-8343-543728513174}"/>
              </a:ext>
            </a:extLst>
          </p:cNvPr>
          <p:cNvSpPr>
            <a:spLocks noGrp="1"/>
          </p:cNvSpPr>
          <p:nvPr>
            <p:ph type="ftr" sz="quarter" idx="10"/>
          </p:nvPr>
        </p:nvSpPr>
        <p:spPr>
          <a:xfrm>
            <a:off x="914400" y="6173788"/>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322238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a:extLst>
              <a:ext uri="{FF2B5EF4-FFF2-40B4-BE49-F238E27FC236}">
                <a16:creationId xmlns:a16="http://schemas.microsoft.com/office/drawing/2014/main" id="{C0F61752-21FB-4142-A400-B4614800FF0B}"/>
              </a:ext>
            </a:extLst>
          </p:cNvPr>
          <p:cNvSpPr>
            <a:spLocks noGrp="1"/>
          </p:cNvSpPr>
          <p:nvPr>
            <p:ph type="ftr" sz="quarter" idx="10"/>
          </p:nvPr>
        </p:nvSpPr>
        <p:spPr>
          <a:xfrm>
            <a:off x="914400" y="6173788"/>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109852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a:extLst>
              <a:ext uri="{FF2B5EF4-FFF2-40B4-BE49-F238E27FC236}">
                <a16:creationId xmlns:a16="http://schemas.microsoft.com/office/drawing/2014/main" id="{75354A61-35C5-4EBE-8382-AFC382F7FE49}"/>
              </a:ext>
            </a:extLst>
          </p:cNvPr>
          <p:cNvSpPr>
            <a:spLocks noGrp="1"/>
          </p:cNvSpPr>
          <p:nvPr>
            <p:ph type="ftr" sz="quarter" idx="10"/>
          </p:nvPr>
        </p:nvSpPr>
        <p:spPr>
          <a:xfrm>
            <a:off x="739775" y="6173788"/>
            <a:ext cx="2895600" cy="365125"/>
          </a:xfrm>
          <a:prstGeom prst="rect">
            <a:avLst/>
          </a:prstGeom>
        </p:spPr>
        <p:txBody>
          <a:bodyPr/>
          <a:lstStyle>
            <a:lvl1pPr eaLnBrk="1" fontAlgn="auto" hangingPunct="1">
              <a:spcBef>
                <a:spcPts val="0"/>
              </a:spcBef>
              <a:spcAft>
                <a:spcPts val="0"/>
              </a:spcAft>
              <a:defRPr>
                <a:latin typeface="Segoe UI"/>
                <a:ea typeface="+mn-ea"/>
                <a:cs typeface="+mn-cs"/>
              </a:defRPr>
            </a:lvl1pPr>
          </a:lstStyle>
          <a:p>
            <a:pPr>
              <a:defRPr/>
            </a:pPr>
            <a:endParaRPr lang="nl-NL"/>
          </a:p>
        </p:txBody>
      </p:sp>
    </p:spTree>
    <p:extLst>
      <p:ext uri="{BB962C8B-B14F-4D97-AF65-F5344CB8AC3E}">
        <p14:creationId xmlns:p14="http://schemas.microsoft.com/office/powerpoint/2010/main" val="138034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2.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3.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 descr="41556_UMCU_PPT_intro-26.png">
            <a:extLst>
              <a:ext uri="{FF2B5EF4-FFF2-40B4-BE49-F238E27FC236}">
                <a16:creationId xmlns:a16="http://schemas.microsoft.com/office/drawing/2014/main" id="{E97AF854-5186-4B8F-8CC5-3F8317DC81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27"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Afbeelding 1" descr="41556_UMCU_PPT_vervolg-13.png">
            <a:extLst>
              <a:ext uri="{FF2B5EF4-FFF2-40B4-BE49-F238E27FC236}">
                <a16:creationId xmlns:a16="http://schemas.microsoft.com/office/drawing/2014/main" id="{AEBE7720-C3EB-4257-A0DF-5ADC7889D93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44" r:id="rId1"/>
    <p:sldLayoutId id="2147487145" r:id="rId2"/>
    <p:sldLayoutId id="2147487146" r:id="rId3"/>
    <p:sldLayoutId id="2147487147" r:id="rId4"/>
    <p:sldLayoutId id="2147487148" r:id="rId5"/>
    <p:sldLayoutId id="2147487124" r:id="rId6"/>
    <p:sldLayoutId id="2147487149" r:id="rId7"/>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Afbeelding 2" descr="41556_UMCU_PPT_vervolg-14.png">
            <a:extLst>
              <a:ext uri="{FF2B5EF4-FFF2-40B4-BE49-F238E27FC236}">
                <a16:creationId xmlns:a16="http://schemas.microsoft.com/office/drawing/2014/main" id="{FA9C6B5E-E9EC-4EFD-8D35-499BE1C79A8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50" r:id="rId1"/>
    <p:sldLayoutId id="2147487151" r:id="rId2"/>
    <p:sldLayoutId id="2147487152" r:id="rId3"/>
    <p:sldLayoutId id="2147487153" r:id="rId4"/>
    <p:sldLayoutId id="2147487154" r:id="rId5"/>
    <p:sldLayoutId id="2147487125" r:id="rId6"/>
    <p:sldLayoutId id="2147487155" r:id="rId7"/>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Afbeelding 1" descr="41556_UMCU_PPT_vervolg-15.png">
            <a:extLst>
              <a:ext uri="{FF2B5EF4-FFF2-40B4-BE49-F238E27FC236}">
                <a16:creationId xmlns:a16="http://schemas.microsoft.com/office/drawing/2014/main" id="{6D753ACB-5811-4649-A841-AEC122A01A4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56" r:id="rId1"/>
    <p:sldLayoutId id="2147487157" r:id="rId2"/>
    <p:sldLayoutId id="2147487158" r:id="rId3"/>
    <p:sldLayoutId id="2147487159" r:id="rId4"/>
    <p:sldLayoutId id="2147487160" r:id="rId5"/>
    <p:sldLayoutId id="2147487126" r:id="rId6"/>
    <p:sldLayoutId id="2147487161" r:id="rId7"/>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Afbeelding 1" descr="41556_UMCU_PPT_intro-27.png">
            <a:extLst>
              <a:ext uri="{FF2B5EF4-FFF2-40B4-BE49-F238E27FC236}">
                <a16:creationId xmlns:a16="http://schemas.microsoft.com/office/drawing/2014/main" id="{233A11F1-7189-469E-908E-A71A921340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28"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Afbeelding 1" descr="41556_UMCU_PPT_intro-28.png">
            <a:extLst>
              <a:ext uri="{FF2B5EF4-FFF2-40B4-BE49-F238E27FC236}">
                <a16:creationId xmlns:a16="http://schemas.microsoft.com/office/drawing/2014/main" id="{52E8BC79-507D-42B3-9EC6-F85379A486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29"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Afbeelding 1" descr="41556_UMCU_PPT_intro-29.png">
            <a:extLst>
              <a:ext uri="{FF2B5EF4-FFF2-40B4-BE49-F238E27FC236}">
                <a16:creationId xmlns:a16="http://schemas.microsoft.com/office/drawing/2014/main" id="{AC7CF251-9C2D-4ED4-ADCF-C055FCD2D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0"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Afbeelding 1" descr="41556_UMCU_PPT_subtro-39.png">
            <a:extLst>
              <a:ext uri="{FF2B5EF4-FFF2-40B4-BE49-F238E27FC236}">
                <a16:creationId xmlns:a16="http://schemas.microsoft.com/office/drawing/2014/main" id="{24C6CEB3-70F4-4D73-AF5A-423DABB3CF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1"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Afbeelding 2" descr="41556_UMCU_PPT_subtro-40.png">
            <a:extLst>
              <a:ext uri="{FF2B5EF4-FFF2-40B4-BE49-F238E27FC236}">
                <a16:creationId xmlns:a16="http://schemas.microsoft.com/office/drawing/2014/main" id="{85C075AD-D597-45A5-8124-6B1DC4765D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2"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Afbeelding 1" descr="41556_UMCU_PPT_subtro-41.png">
            <a:extLst>
              <a:ext uri="{FF2B5EF4-FFF2-40B4-BE49-F238E27FC236}">
                <a16:creationId xmlns:a16="http://schemas.microsoft.com/office/drawing/2014/main" id="{80BE3644-99A0-4BE9-9682-655AE35112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3"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Afbeelding 2" descr="41556_UMCU_PPT_subtro-42.png">
            <a:extLst>
              <a:ext uri="{FF2B5EF4-FFF2-40B4-BE49-F238E27FC236}">
                <a16:creationId xmlns:a16="http://schemas.microsoft.com/office/drawing/2014/main" id="{5B589906-156E-41A8-958C-9243BF2985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4"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Afbeelding 1" descr="41556_UMCU_PPT_vervolg-09.png">
            <a:extLst>
              <a:ext uri="{FF2B5EF4-FFF2-40B4-BE49-F238E27FC236}">
                <a16:creationId xmlns:a16="http://schemas.microsoft.com/office/drawing/2014/main" id="{D2085B43-143A-4E88-A13C-0B3C1BDECFC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35" r:id="rId1"/>
    <p:sldLayoutId id="2147487136" r:id="rId2"/>
    <p:sldLayoutId id="2147487137" r:id="rId3"/>
    <p:sldLayoutId id="2147487138" r:id="rId4"/>
    <p:sldLayoutId id="2147487139" r:id="rId5"/>
    <p:sldLayoutId id="2147487123" r:id="rId6"/>
    <p:sldLayoutId id="2147487140" r:id="rId7"/>
    <p:sldLayoutId id="2147487141" r:id="rId8"/>
    <p:sldLayoutId id="2147487162" r:id="rId9"/>
    <p:sldLayoutId id="2147487164" r:id="rId10"/>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5.tif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5.tiff"/></Relationships>
</file>

<file path=ppt/slides/_rels/slide2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vsnu.nl/recognitionandrewards/wp-content/uploads/2019/11/" TargetMode="External"/><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el 4">
            <a:extLst>
              <a:ext uri="{FF2B5EF4-FFF2-40B4-BE49-F238E27FC236}">
                <a16:creationId xmlns:a16="http://schemas.microsoft.com/office/drawing/2014/main" id="{89A1F7FB-6623-2942-9687-4853999370E4}"/>
              </a:ext>
            </a:extLst>
          </p:cNvPr>
          <p:cNvSpPr>
            <a:spLocks noGrp="1"/>
          </p:cNvSpPr>
          <p:nvPr>
            <p:ph type="subTitle" idx="1"/>
          </p:nvPr>
        </p:nvSpPr>
        <p:spPr bwMode="auto">
          <a:xfrm>
            <a:off x="914400" y="3418314"/>
            <a:ext cx="7402513" cy="1752600"/>
          </a:xfr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a:buFont typeface="Arial" charset="0"/>
              <a:buNone/>
              <a:defRPr/>
            </a:pPr>
            <a:r>
              <a:rPr lang="nl-NL" sz="2400" b="1" dirty="0">
                <a:solidFill>
                  <a:schemeClr val="tx2"/>
                </a:solidFill>
                <a:latin typeface="Segoe UI" pitchFamily="34" charset="0"/>
                <a:ea typeface="ＭＳ Ｐゴシック" charset="-128"/>
                <a:cs typeface="Segoe UI" pitchFamily="34" charset="0"/>
              </a:rPr>
              <a:t>Frank Miedema</a:t>
            </a:r>
            <a:endParaRPr lang="nl-NL" sz="2400" dirty="0">
              <a:solidFill>
                <a:schemeClr val="tx2"/>
              </a:solidFill>
              <a:latin typeface="Segoe UI" pitchFamily="34" charset="0"/>
              <a:ea typeface="ＭＳ Ｐゴシック" charset="-128"/>
              <a:cs typeface="Segoe UI" pitchFamily="34" charset="0"/>
            </a:endParaRPr>
          </a:p>
          <a:p>
            <a:pPr>
              <a:buFont typeface="Arial" charset="0"/>
              <a:buNone/>
              <a:defRPr/>
            </a:pPr>
            <a:r>
              <a:rPr lang="nl-NL" sz="2400" dirty="0" err="1">
                <a:solidFill>
                  <a:schemeClr val="tx2"/>
                </a:solidFill>
                <a:latin typeface="Segoe UI" pitchFamily="34" charset="0"/>
                <a:ea typeface="ＭＳ Ｐゴシック" charset="-128"/>
                <a:cs typeface="Segoe UI" pitchFamily="34" charset="0"/>
              </a:rPr>
              <a:t>Vice</a:t>
            </a:r>
            <a:r>
              <a:rPr lang="nl-NL" sz="2400" dirty="0">
                <a:solidFill>
                  <a:schemeClr val="tx2"/>
                </a:solidFill>
                <a:latin typeface="Segoe UI" pitchFamily="34" charset="0"/>
                <a:ea typeface="ＭＳ Ｐゴシック" charset="-128"/>
                <a:cs typeface="Segoe UI" pitchFamily="34" charset="0"/>
              </a:rPr>
              <a:t> Rector Research, Utrecht University</a:t>
            </a:r>
          </a:p>
          <a:p>
            <a:pPr>
              <a:buFont typeface="Arial" charset="0"/>
              <a:buNone/>
              <a:defRPr/>
            </a:pPr>
            <a:r>
              <a:rPr lang="nl-NL" sz="2400" dirty="0">
                <a:solidFill>
                  <a:schemeClr val="tx2"/>
                </a:solidFill>
                <a:latin typeface="Segoe UI" pitchFamily="34" charset="0"/>
                <a:ea typeface="ＭＳ Ｐゴシック" charset="-128"/>
                <a:cs typeface="Segoe UI" pitchFamily="34" charset="0"/>
              </a:rPr>
              <a:t>Chair UU Open </a:t>
            </a:r>
            <a:r>
              <a:rPr lang="nl-NL" sz="2400" dirty="0" err="1">
                <a:solidFill>
                  <a:schemeClr val="tx2"/>
                </a:solidFill>
                <a:latin typeface="Segoe UI" pitchFamily="34" charset="0"/>
                <a:ea typeface="ＭＳ Ｐゴシック" charset="-128"/>
                <a:cs typeface="Segoe UI" pitchFamily="34" charset="0"/>
              </a:rPr>
              <a:t>Science</a:t>
            </a:r>
            <a:r>
              <a:rPr lang="nl-NL" sz="2400" dirty="0">
                <a:solidFill>
                  <a:schemeClr val="tx2"/>
                </a:solidFill>
                <a:latin typeface="Segoe UI" pitchFamily="34" charset="0"/>
                <a:ea typeface="ＭＳ Ｐゴシック" charset="-128"/>
                <a:cs typeface="Segoe UI" pitchFamily="34" charset="0"/>
              </a:rPr>
              <a:t> Program</a:t>
            </a:r>
          </a:p>
          <a:p>
            <a:pPr>
              <a:defRPr/>
            </a:pPr>
            <a:r>
              <a:rPr lang="nl-NL" sz="1800" dirty="0">
                <a:solidFill>
                  <a:schemeClr val="tx2"/>
                </a:solidFill>
                <a:latin typeface="Segoe UI" pitchFamily="34" charset="0"/>
                <a:ea typeface="ＭＳ Ｐゴシック" charset="-128"/>
                <a:cs typeface="Segoe UI" pitchFamily="34" charset="0"/>
              </a:rPr>
              <a:t>Twitter @</a:t>
            </a:r>
            <a:r>
              <a:rPr lang="nl-NL" sz="1800" dirty="0" err="1">
                <a:solidFill>
                  <a:schemeClr val="tx2"/>
                </a:solidFill>
                <a:latin typeface="Segoe UI" pitchFamily="34" charset="0"/>
                <a:ea typeface="ＭＳ Ｐゴシック" charset="-128"/>
                <a:cs typeface="Segoe UI" pitchFamily="34" charset="0"/>
              </a:rPr>
              <a:t>MiedemaF</a:t>
            </a:r>
            <a:r>
              <a:rPr lang="nl-NL" sz="1800" dirty="0">
                <a:solidFill>
                  <a:schemeClr val="tx2"/>
                </a:solidFill>
                <a:latin typeface="Segoe UI" pitchFamily="34" charset="0"/>
                <a:ea typeface="ＭＳ Ｐゴシック" charset="-128"/>
                <a:cs typeface="Segoe UI" pitchFamily="34" charset="0"/>
              </a:rPr>
              <a:t>;  </a:t>
            </a:r>
            <a:r>
              <a:rPr lang="nl-NL" sz="1800" dirty="0" err="1">
                <a:solidFill>
                  <a:schemeClr val="tx2"/>
                </a:solidFill>
                <a:latin typeface="Segoe UI" pitchFamily="34" charset="0"/>
                <a:ea typeface="ＭＳ Ｐゴシック" charset="-128"/>
                <a:cs typeface="Segoe UI" pitchFamily="34" charset="0"/>
              </a:rPr>
              <a:t>www.scienceintransition.nl</a:t>
            </a:r>
            <a:endParaRPr lang="nl-NL" sz="1800" dirty="0">
              <a:solidFill>
                <a:schemeClr val="tx2"/>
              </a:solidFill>
              <a:latin typeface="Segoe UI" pitchFamily="34" charset="0"/>
              <a:ea typeface="ＭＳ Ｐゴシック" charset="-128"/>
              <a:cs typeface="Segoe UI" pitchFamily="34" charset="0"/>
            </a:endParaRPr>
          </a:p>
          <a:p>
            <a:pPr>
              <a:buFont typeface="Arial" charset="0"/>
              <a:buNone/>
              <a:defRPr/>
            </a:pPr>
            <a:endParaRPr lang="nl-NL" sz="1800" dirty="0">
              <a:solidFill>
                <a:schemeClr val="tx2"/>
              </a:solidFill>
              <a:latin typeface="Segoe UI" pitchFamily="34" charset="0"/>
              <a:ea typeface="ＭＳ Ｐゴシック" charset="-128"/>
              <a:cs typeface="Segoe UI" pitchFamily="34" charset="0"/>
            </a:endParaRPr>
          </a:p>
          <a:p>
            <a:pPr>
              <a:buFont typeface="Arial" charset="0"/>
              <a:buNone/>
              <a:defRPr/>
            </a:pPr>
            <a:endParaRPr lang="nl-NL" sz="1800" dirty="0">
              <a:solidFill>
                <a:schemeClr val="tx2"/>
              </a:solidFill>
              <a:latin typeface="Segoe UI" pitchFamily="34" charset="0"/>
              <a:ea typeface="ＭＳ Ｐゴシック" charset="-128"/>
              <a:cs typeface="Segoe UI" pitchFamily="34" charset="0"/>
            </a:endParaRPr>
          </a:p>
          <a:p>
            <a:pPr algn="l">
              <a:buFont typeface="Arial" charset="0"/>
              <a:buNone/>
              <a:defRPr/>
            </a:pPr>
            <a:endParaRPr lang="nl-NL" sz="2400" b="1" dirty="0">
              <a:solidFill>
                <a:schemeClr val="tx1"/>
              </a:solidFill>
              <a:latin typeface="Segoe UI" pitchFamily="34" charset="0"/>
              <a:ea typeface="ＭＳ Ｐゴシック" charset="-128"/>
              <a:cs typeface="Segoe UI" pitchFamily="34" charset="0"/>
            </a:endParaRPr>
          </a:p>
          <a:p>
            <a:pPr>
              <a:buFont typeface="Arial" charset="0"/>
              <a:buNone/>
              <a:defRPr/>
            </a:pPr>
            <a:endParaRPr lang="nl-NL" sz="1800" dirty="0">
              <a:latin typeface="Segoe UI" pitchFamily="34" charset="0"/>
              <a:ea typeface="ＭＳ Ｐゴシック" charset="-128"/>
              <a:cs typeface="Segoe UI" pitchFamily="34" charset="0"/>
            </a:endParaRPr>
          </a:p>
        </p:txBody>
      </p:sp>
      <p:sp>
        <p:nvSpPr>
          <p:cNvPr id="51204" name="Title 1">
            <a:extLst>
              <a:ext uri="{FF2B5EF4-FFF2-40B4-BE49-F238E27FC236}">
                <a16:creationId xmlns:a16="http://schemas.microsoft.com/office/drawing/2014/main" id="{3BA24826-7865-4456-8554-9F9375DB0B04}"/>
              </a:ext>
            </a:extLst>
          </p:cNvPr>
          <p:cNvSpPr>
            <a:spLocks noGrp="1"/>
          </p:cNvSpPr>
          <p:nvPr>
            <p:ph type="ctrTitle"/>
          </p:nvPr>
        </p:nvSpPr>
        <p:spPr bwMode="auto">
          <a:xfrm>
            <a:off x="239150" y="998256"/>
            <a:ext cx="8440615" cy="202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r>
              <a:rPr lang="nl-NL" altLang="en-US" b="1" dirty="0">
                <a:latin typeface="Segoe UI" panose="020B0502040204020203" pitchFamily="34" charset="0"/>
                <a:ea typeface="ＭＳ Ｐゴシック" panose="020B0600070205080204" pitchFamily="34" charset="-128"/>
              </a:rPr>
            </a:br>
            <a:r>
              <a:rPr lang="nl-NL" sz="3600" b="1" dirty="0" err="1"/>
              <a:t>Transition</a:t>
            </a:r>
            <a:r>
              <a:rPr lang="nl-NL" sz="3600" b="1" dirty="0"/>
              <a:t> </a:t>
            </a:r>
            <a:r>
              <a:rPr lang="nl-NL" sz="3600" b="1" dirty="0" err="1"/>
              <a:t>to</a:t>
            </a:r>
            <a:r>
              <a:rPr lang="nl-NL" sz="3600" b="1" dirty="0"/>
              <a:t> Open </a:t>
            </a:r>
            <a:r>
              <a:rPr lang="nl-NL" sz="3600" b="1" dirty="0" err="1"/>
              <a:t>Science</a:t>
            </a:r>
            <a:br>
              <a:rPr lang="nl-NL" b="1" dirty="0"/>
            </a:br>
            <a:br>
              <a:rPr lang="nl-NL" sz="2800" b="1" dirty="0"/>
            </a:br>
            <a:endParaRPr lang="en-US" altLang="en-US" sz="4000" b="1" dirty="0">
              <a:solidFill>
                <a:schemeClr val="accent1"/>
              </a:solidFill>
              <a:latin typeface="Myriad Pro" pitchFamily="34" charset="0"/>
              <a:ea typeface="ＭＳ Ｐゴシック" panose="020B0600070205080204" pitchFamily="34" charset="-128"/>
            </a:endParaRPr>
          </a:p>
        </p:txBody>
      </p:sp>
      <p:pic>
        <p:nvPicPr>
          <p:cNvPr id="5" name="Afbeelding 4">
            <a:extLst>
              <a:ext uri="{FF2B5EF4-FFF2-40B4-BE49-F238E27FC236}">
                <a16:creationId xmlns:a16="http://schemas.microsoft.com/office/drawing/2014/main" id="{39AE77B0-F494-5846-B2A6-1F86B217525F}"/>
              </a:ext>
            </a:extLst>
          </p:cNvPr>
          <p:cNvPicPr>
            <a:picLocks noChangeAspect="1"/>
          </p:cNvPicPr>
          <p:nvPr/>
        </p:nvPicPr>
        <p:blipFill>
          <a:blip r:embed="rId3"/>
          <a:stretch>
            <a:fillRect/>
          </a:stretch>
        </p:blipFill>
        <p:spPr>
          <a:xfrm>
            <a:off x="444012" y="5910190"/>
            <a:ext cx="2316384" cy="559513"/>
          </a:xfrm>
          <a:prstGeom prst="rect">
            <a:avLst/>
          </a:prstGeom>
        </p:spPr>
      </p:pic>
      <p:sp>
        <p:nvSpPr>
          <p:cNvPr id="6" name="Tekstvak 5">
            <a:extLst>
              <a:ext uri="{FF2B5EF4-FFF2-40B4-BE49-F238E27FC236}">
                <a16:creationId xmlns:a16="http://schemas.microsoft.com/office/drawing/2014/main" id="{524DD330-2541-A54A-BB33-EA102CFFAB69}"/>
              </a:ext>
            </a:extLst>
          </p:cNvPr>
          <p:cNvSpPr txBox="1"/>
          <p:nvPr/>
        </p:nvSpPr>
        <p:spPr>
          <a:xfrm>
            <a:off x="4433180" y="2552187"/>
            <a:ext cx="277640" cy="584775"/>
          </a:xfrm>
          <a:prstGeom prst="rect">
            <a:avLst/>
          </a:prstGeom>
          <a:noFill/>
        </p:spPr>
        <p:txBody>
          <a:bodyPr wrap="none" rtlCol="0">
            <a:spAutoFit/>
          </a:bodyPr>
          <a:lstStyle/>
          <a:p>
            <a:pPr algn="ctr"/>
            <a:r>
              <a:rPr lang="nl-NL" sz="3200" b="1">
                <a:solidFill>
                  <a:schemeClr val="accent1"/>
                </a:solidFill>
              </a:rPr>
              <a:t> </a:t>
            </a:r>
            <a:endParaRPr lang="nl-NL" sz="2800" b="1"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kstvak 2">
            <a:extLst>
              <a:ext uri="{FF2B5EF4-FFF2-40B4-BE49-F238E27FC236}">
                <a16:creationId xmlns:a16="http://schemas.microsoft.com/office/drawing/2014/main" id="{2217C19B-87EA-5D4E-BA52-6C24C28F1112}"/>
              </a:ext>
            </a:extLst>
          </p:cNvPr>
          <p:cNvSpPr txBox="1">
            <a:spLocks noChangeArrowheads="1"/>
          </p:cNvSpPr>
          <p:nvPr/>
        </p:nvSpPr>
        <p:spPr bwMode="auto">
          <a:xfrm>
            <a:off x="514353" y="611570"/>
            <a:ext cx="79521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nl-NL" altLang="en-US" sz="2700" b="1" dirty="0">
                <a:solidFill>
                  <a:srgbClr val="1961AB"/>
                </a:solidFill>
                <a:latin typeface="Segoe UI" panose="020B0502040204020203" pitchFamily="34" charset="0"/>
              </a:rPr>
              <a:t>Open </a:t>
            </a:r>
            <a:r>
              <a:rPr lang="nl-NL" altLang="en-US" sz="2700" b="1" dirty="0" err="1">
                <a:solidFill>
                  <a:srgbClr val="1961AB"/>
                </a:solidFill>
                <a:latin typeface="Segoe UI" panose="020B0502040204020203" pitchFamily="34" charset="0"/>
              </a:rPr>
              <a:t>Science</a:t>
            </a:r>
            <a:r>
              <a:rPr lang="nl-NL" altLang="en-US" sz="2700" b="1" dirty="0">
                <a:solidFill>
                  <a:srgbClr val="1961AB"/>
                </a:solidFill>
                <a:latin typeface="Segoe UI" panose="020B0502040204020203" pitchFamily="34" charset="0"/>
              </a:rPr>
              <a:t>: </a:t>
            </a:r>
            <a:r>
              <a:rPr lang="nl-NL" altLang="en-US" sz="2700" b="1" dirty="0" err="1">
                <a:solidFill>
                  <a:srgbClr val="1961AB"/>
                </a:solidFill>
                <a:latin typeface="Segoe UI" panose="020B0502040204020203" pitchFamily="34" charset="0"/>
              </a:rPr>
              <a:t>the</a:t>
            </a:r>
            <a:r>
              <a:rPr lang="nl-NL" altLang="en-US" sz="2700" b="1" dirty="0">
                <a:solidFill>
                  <a:srgbClr val="1961AB"/>
                </a:solidFill>
                <a:latin typeface="Segoe UI" panose="020B0502040204020203" pitchFamily="34" charset="0"/>
              </a:rPr>
              <a:t> </a:t>
            </a:r>
            <a:r>
              <a:rPr lang="nl-NL" altLang="en-US" sz="2700" b="1" dirty="0" err="1">
                <a:solidFill>
                  <a:srgbClr val="1961AB"/>
                </a:solidFill>
                <a:latin typeface="Segoe UI" panose="020B0502040204020203" pitchFamily="34" charset="0"/>
              </a:rPr>
              <a:t>promise</a:t>
            </a:r>
            <a:r>
              <a:rPr lang="nl-NL" altLang="en-US" sz="2700" b="1" dirty="0">
                <a:solidFill>
                  <a:srgbClr val="1961AB"/>
                </a:solidFill>
                <a:latin typeface="Segoe UI" panose="020B0502040204020203" pitchFamily="34" charset="0"/>
              </a:rPr>
              <a:t> (1)</a:t>
            </a:r>
          </a:p>
        </p:txBody>
      </p:sp>
      <p:sp>
        <p:nvSpPr>
          <p:cNvPr id="3" name="Rechthoek 2">
            <a:extLst>
              <a:ext uri="{FF2B5EF4-FFF2-40B4-BE49-F238E27FC236}">
                <a16:creationId xmlns:a16="http://schemas.microsoft.com/office/drawing/2014/main" id="{98F4FE54-9978-F545-B219-5E2D79715C06}"/>
              </a:ext>
            </a:extLst>
          </p:cNvPr>
          <p:cNvSpPr/>
          <p:nvPr/>
        </p:nvSpPr>
        <p:spPr>
          <a:xfrm>
            <a:off x="760778" y="1365897"/>
            <a:ext cx="7074928" cy="4770537"/>
          </a:xfrm>
          <a:prstGeom prst="rect">
            <a:avLst/>
          </a:prstGeom>
        </p:spPr>
        <p:txBody>
          <a:bodyPr wrap="square">
            <a:spAutoFit/>
          </a:bodyPr>
          <a:lstStyle/>
          <a:p>
            <a:pPr>
              <a:spcBef>
                <a:spcPts val="600"/>
              </a:spcBef>
              <a:spcAft>
                <a:spcPts val="600"/>
              </a:spcAft>
            </a:pPr>
            <a:r>
              <a:rPr lang="en-GB" sz="2400" b="1" i="1" dirty="0">
                <a:solidFill>
                  <a:schemeClr val="accent1"/>
                </a:solidFill>
                <a:latin typeface="Times New Roman" panose="02020603050405020304" pitchFamily="18" charset="0"/>
                <a:ea typeface="Calibri" panose="020F0502020204030204" pitchFamily="34" charset="0"/>
              </a:rPr>
              <a:t>The overall aim of Open Science is to increase the quality, progress and scientific &amp; societal impact of research and scholarship.</a:t>
            </a:r>
            <a:r>
              <a:rPr lang="en-GB" sz="2400" i="1" dirty="0">
                <a:solidFill>
                  <a:schemeClr val="accent1"/>
                </a:solidFill>
                <a:latin typeface="Times New Roman" panose="02020603050405020304" pitchFamily="18" charset="0"/>
                <a:ea typeface="Calibri" panose="020F0502020204030204" pitchFamily="34" charset="0"/>
              </a:rPr>
              <a:t> </a:t>
            </a:r>
          </a:p>
          <a:p>
            <a:pPr>
              <a:spcBef>
                <a:spcPts val="600"/>
              </a:spcBef>
              <a:spcAft>
                <a:spcPts val="600"/>
              </a:spcAft>
            </a:pPr>
            <a:r>
              <a:rPr lang="en-GB" sz="2400" dirty="0">
                <a:solidFill>
                  <a:schemeClr val="accent1"/>
                </a:solidFill>
                <a:latin typeface="Times New Roman" panose="02020603050405020304" pitchFamily="18" charset="0"/>
                <a:ea typeface="Calibri" panose="020F0502020204030204" pitchFamily="34" charset="0"/>
              </a:rPr>
              <a:t>To achieve these goals in the practice of Open Science </a:t>
            </a:r>
            <a:endParaRPr lang="nl-NL" sz="2400" dirty="0">
              <a:solidFill>
                <a:schemeClr val="accent1"/>
              </a:solidFill>
              <a:latin typeface="Times New Roman" panose="02020603050405020304" pitchFamily="18" charset="0"/>
              <a:ea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2400" dirty="0">
                <a:solidFill>
                  <a:schemeClr val="accent1"/>
                </a:solidFill>
                <a:latin typeface="Times New Roman" panose="02020603050405020304" pitchFamily="18" charset="0"/>
                <a:ea typeface="Calibri" panose="020F0502020204030204" pitchFamily="34" charset="0"/>
              </a:rPr>
              <a:t>Engage -when appropriate- with relevant and representative stakeholders from society to: </a:t>
            </a:r>
          </a:p>
          <a:p>
            <a:pPr marL="342900" indent="-342900">
              <a:spcBef>
                <a:spcPts val="600"/>
              </a:spcBef>
              <a:spcAft>
                <a:spcPts val="600"/>
              </a:spcAft>
              <a:buFont typeface="Arial" panose="020B0604020202020204" pitchFamily="34" charset="0"/>
              <a:buChar char="•"/>
            </a:pPr>
            <a:r>
              <a:rPr lang="en-GB" sz="2400" dirty="0">
                <a:solidFill>
                  <a:schemeClr val="accent1"/>
                </a:solidFill>
                <a:latin typeface="Times New Roman" panose="02020603050405020304" pitchFamily="18" charset="0"/>
                <a:ea typeface="Calibri" panose="020F0502020204030204" pitchFamily="34" charset="0"/>
              </a:rPr>
              <a:t>Define problems to be investigated; discuss ongoing research </a:t>
            </a:r>
          </a:p>
          <a:p>
            <a:pPr marL="342900" indent="-342900">
              <a:spcBef>
                <a:spcPts val="600"/>
              </a:spcBef>
              <a:spcAft>
                <a:spcPts val="600"/>
              </a:spcAft>
              <a:buFont typeface="Arial" panose="020B0604020202020204" pitchFamily="34" charset="0"/>
              <a:buChar char="•"/>
            </a:pPr>
            <a:r>
              <a:rPr lang="en-GB" sz="2400" dirty="0">
                <a:solidFill>
                  <a:schemeClr val="accent1"/>
                </a:solidFill>
                <a:latin typeface="Times New Roman" panose="02020603050405020304" pitchFamily="18" charset="0"/>
                <a:ea typeface="Calibri" panose="020F0502020204030204" pitchFamily="34" charset="0"/>
              </a:rPr>
              <a:t>Actively promote that the results of any kind provide guidance for implementation and action(s) in the specific contexts. </a:t>
            </a:r>
          </a:p>
        </p:txBody>
      </p:sp>
    </p:spTree>
    <p:extLst>
      <p:ext uri="{BB962C8B-B14F-4D97-AF65-F5344CB8AC3E}">
        <p14:creationId xmlns:p14="http://schemas.microsoft.com/office/powerpoint/2010/main" val="267780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kstvak 2">
            <a:extLst>
              <a:ext uri="{FF2B5EF4-FFF2-40B4-BE49-F238E27FC236}">
                <a16:creationId xmlns:a16="http://schemas.microsoft.com/office/drawing/2014/main" id="{2217C19B-87EA-5D4E-BA52-6C24C28F1112}"/>
              </a:ext>
            </a:extLst>
          </p:cNvPr>
          <p:cNvSpPr txBox="1">
            <a:spLocks noChangeArrowheads="1"/>
          </p:cNvSpPr>
          <p:nvPr/>
        </p:nvSpPr>
        <p:spPr bwMode="auto">
          <a:xfrm>
            <a:off x="514353" y="611570"/>
            <a:ext cx="79521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nl-NL" altLang="en-US" sz="2700" b="1" dirty="0">
                <a:solidFill>
                  <a:srgbClr val="1961AB"/>
                </a:solidFill>
                <a:latin typeface="Segoe UI" panose="020B0502040204020203" pitchFamily="34" charset="0"/>
              </a:rPr>
              <a:t>Open </a:t>
            </a:r>
            <a:r>
              <a:rPr lang="nl-NL" altLang="en-US" sz="2700" b="1" dirty="0" err="1">
                <a:solidFill>
                  <a:srgbClr val="1961AB"/>
                </a:solidFill>
                <a:latin typeface="Segoe UI" panose="020B0502040204020203" pitchFamily="34" charset="0"/>
              </a:rPr>
              <a:t>Science</a:t>
            </a:r>
            <a:r>
              <a:rPr lang="nl-NL" altLang="en-US" sz="2700" b="1" dirty="0">
                <a:solidFill>
                  <a:srgbClr val="1961AB"/>
                </a:solidFill>
                <a:latin typeface="Segoe UI" panose="020B0502040204020203" pitchFamily="34" charset="0"/>
              </a:rPr>
              <a:t>: </a:t>
            </a:r>
            <a:r>
              <a:rPr lang="nl-NL" altLang="en-US" sz="2700" b="1" dirty="0" err="1">
                <a:solidFill>
                  <a:srgbClr val="1961AB"/>
                </a:solidFill>
                <a:latin typeface="Segoe UI" panose="020B0502040204020203" pitchFamily="34" charset="0"/>
              </a:rPr>
              <a:t>the</a:t>
            </a:r>
            <a:r>
              <a:rPr lang="nl-NL" altLang="en-US" sz="2700" b="1" dirty="0">
                <a:solidFill>
                  <a:srgbClr val="1961AB"/>
                </a:solidFill>
                <a:latin typeface="Segoe UI" panose="020B0502040204020203" pitchFamily="34" charset="0"/>
              </a:rPr>
              <a:t> </a:t>
            </a:r>
            <a:r>
              <a:rPr lang="nl-NL" altLang="en-US" sz="2700" b="1" dirty="0" err="1">
                <a:solidFill>
                  <a:srgbClr val="1961AB"/>
                </a:solidFill>
                <a:latin typeface="Segoe UI" panose="020B0502040204020203" pitchFamily="34" charset="0"/>
              </a:rPr>
              <a:t>promise</a:t>
            </a:r>
            <a:r>
              <a:rPr lang="nl-NL" altLang="en-US" sz="2700" b="1" dirty="0">
                <a:solidFill>
                  <a:srgbClr val="1961AB"/>
                </a:solidFill>
                <a:latin typeface="Segoe UI" panose="020B0502040204020203" pitchFamily="34" charset="0"/>
              </a:rPr>
              <a:t> (2)</a:t>
            </a:r>
          </a:p>
        </p:txBody>
      </p:sp>
      <p:sp>
        <p:nvSpPr>
          <p:cNvPr id="3" name="Rechthoek 2">
            <a:extLst>
              <a:ext uri="{FF2B5EF4-FFF2-40B4-BE49-F238E27FC236}">
                <a16:creationId xmlns:a16="http://schemas.microsoft.com/office/drawing/2014/main" id="{98F4FE54-9978-F545-B219-5E2D79715C06}"/>
              </a:ext>
            </a:extLst>
          </p:cNvPr>
          <p:cNvSpPr/>
          <p:nvPr/>
        </p:nvSpPr>
        <p:spPr>
          <a:xfrm>
            <a:off x="1034536" y="1626051"/>
            <a:ext cx="7074928" cy="2769989"/>
          </a:xfrm>
          <a:prstGeom prst="rect">
            <a:avLst/>
          </a:prstGeom>
        </p:spPr>
        <p:txBody>
          <a:bodyPr wrap="square">
            <a:spAutoFit/>
          </a:bodyPr>
          <a:lstStyle/>
          <a:p>
            <a:pPr>
              <a:spcBef>
                <a:spcPts val="600"/>
              </a:spcBef>
              <a:spcAft>
                <a:spcPts val="600"/>
              </a:spcAft>
            </a:pPr>
            <a:r>
              <a:rPr lang="en-GB" sz="2400" dirty="0">
                <a:solidFill>
                  <a:schemeClr val="accent1"/>
                </a:solidFill>
                <a:latin typeface="Times New Roman" panose="02020603050405020304" pitchFamily="18" charset="0"/>
                <a:ea typeface="Calibri" panose="020F0502020204030204" pitchFamily="34" charset="0"/>
              </a:rPr>
              <a:t>To achieve these goals in the practice of Open Science </a:t>
            </a:r>
            <a:endParaRPr lang="nl-NL" sz="2400" dirty="0">
              <a:solidFill>
                <a:schemeClr val="accent1"/>
              </a:solidFill>
              <a:latin typeface="Times New Roman" panose="02020603050405020304" pitchFamily="18" charset="0"/>
              <a:ea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2400" dirty="0">
                <a:solidFill>
                  <a:schemeClr val="accent1"/>
                </a:solidFill>
                <a:latin typeface="Times New Roman" panose="02020603050405020304" pitchFamily="18" charset="0"/>
                <a:ea typeface="Calibri" panose="020F0502020204030204" pitchFamily="34" charset="0"/>
              </a:rPr>
              <a:t>Share research results, if possible, in several stages of the work and publishing these papers Open Access </a:t>
            </a:r>
          </a:p>
          <a:p>
            <a:pPr marL="342900" indent="-342900">
              <a:spcBef>
                <a:spcPts val="600"/>
              </a:spcBef>
              <a:spcAft>
                <a:spcPts val="600"/>
              </a:spcAft>
              <a:buFont typeface="Arial" panose="020B0604020202020204" pitchFamily="34" charset="0"/>
              <a:buChar char="•"/>
            </a:pPr>
            <a:r>
              <a:rPr lang="en-GB" sz="2400" dirty="0">
                <a:solidFill>
                  <a:schemeClr val="accent1"/>
                </a:solidFill>
                <a:latin typeface="Times New Roman" panose="02020603050405020304" pitchFamily="18" charset="0"/>
                <a:ea typeface="Calibri" panose="020F0502020204030204" pitchFamily="34" charset="0"/>
              </a:rPr>
              <a:t>And if possible Data and Code (Software) Open Access </a:t>
            </a:r>
          </a:p>
          <a:p>
            <a:pPr marL="342900" indent="-342900">
              <a:spcBef>
                <a:spcPts val="600"/>
              </a:spcBef>
              <a:spcAft>
                <a:spcPts val="600"/>
              </a:spcAft>
              <a:buFont typeface="Arial" panose="020B0604020202020204" pitchFamily="34" charset="0"/>
              <a:buChar char="•"/>
            </a:pPr>
            <a:r>
              <a:rPr lang="en-GB" sz="2400" dirty="0">
                <a:solidFill>
                  <a:schemeClr val="accent1"/>
                </a:solidFill>
                <a:latin typeface="Times New Roman" panose="02020603050405020304" pitchFamily="18" charset="0"/>
                <a:ea typeface="Calibri" panose="020F0502020204030204" pitchFamily="34" charset="0"/>
              </a:rPr>
              <a:t>Change Incentive and Rewards accordingly</a:t>
            </a:r>
          </a:p>
        </p:txBody>
      </p:sp>
    </p:spTree>
    <p:extLst>
      <p:ext uri="{BB962C8B-B14F-4D97-AF65-F5344CB8AC3E}">
        <p14:creationId xmlns:p14="http://schemas.microsoft.com/office/powerpoint/2010/main" val="236742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92536C-4F7B-8341-9E45-D05B77EF564F}"/>
              </a:ext>
            </a:extLst>
          </p:cNvPr>
          <p:cNvSpPr txBox="1"/>
          <p:nvPr/>
        </p:nvSpPr>
        <p:spPr>
          <a:xfrm>
            <a:off x="443419" y="5395562"/>
            <a:ext cx="7396278" cy="338554"/>
          </a:xfrm>
          <a:prstGeom prst="rect">
            <a:avLst/>
          </a:prstGeom>
          <a:noFill/>
        </p:spPr>
        <p:txBody>
          <a:bodyPr wrap="square" rtlCol="0">
            <a:spAutoFit/>
          </a:bodyPr>
          <a:lstStyle/>
          <a:p>
            <a:r>
              <a:rPr lang="en-US" sz="1600" b="1" dirty="0"/>
              <a:t>https://</a:t>
            </a:r>
            <a:r>
              <a:rPr lang="en-US" sz="1600" b="1" dirty="0" err="1"/>
              <a:t>www.openscience.eu</a:t>
            </a:r>
            <a:r>
              <a:rPr lang="en-US" sz="1600" b="1" dirty="0"/>
              <a:t>/open-science-policy-platform-final-report/</a:t>
            </a:r>
          </a:p>
        </p:txBody>
      </p:sp>
      <p:sp>
        <p:nvSpPr>
          <p:cNvPr id="6" name="TextBox 5">
            <a:extLst>
              <a:ext uri="{FF2B5EF4-FFF2-40B4-BE49-F238E27FC236}">
                <a16:creationId xmlns:a16="http://schemas.microsoft.com/office/drawing/2014/main" id="{E092B728-60EA-3345-AD36-9D4A9DD067F0}"/>
              </a:ext>
            </a:extLst>
          </p:cNvPr>
          <p:cNvSpPr txBox="1"/>
          <p:nvPr/>
        </p:nvSpPr>
        <p:spPr>
          <a:xfrm>
            <a:off x="2250040" y="1273996"/>
            <a:ext cx="6751086" cy="3416320"/>
          </a:xfrm>
          <a:prstGeom prst="rect">
            <a:avLst/>
          </a:prstGeom>
          <a:noFill/>
        </p:spPr>
        <p:txBody>
          <a:bodyPr wrap="square" rtlCol="0">
            <a:spAutoFit/>
          </a:bodyPr>
          <a:lstStyle/>
          <a:p>
            <a:r>
              <a:rPr lang="en-US" sz="2400" b="1" dirty="0"/>
              <a:t>European Open Science Agenda 2016</a:t>
            </a:r>
          </a:p>
          <a:p>
            <a:pPr marL="214313" indent="-214313">
              <a:buFont typeface="Arial" panose="020B0604020202020204" pitchFamily="34" charset="0"/>
              <a:buChar char="•"/>
            </a:pPr>
            <a:r>
              <a:rPr lang="en-US" sz="2400" dirty="0"/>
              <a:t>Rewards and Incentives</a:t>
            </a:r>
          </a:p>
          <a:p>
            <a:pPr marL="214313" indent="-214313">
              <a:buFont typeface="Arial" panose="020B0604020202020204" pitchFamily="34" charset="0"/>
              <a:buChar char="•"/>
            </a:pPr>
            <a:r>
              <a:rPr lang="en-US" sz="2400" dirty="0"/>
              <a:t>Research Indicators and Next-Generation Metric</a:t>
            </a:r>
          </a:p>
          <a:p>
            <a:pPr marL="214313" indent="-214313">
              <a:buFont typeface="Arial" panose="020B0604020202020204" pitchFamily="34" charset="0"/>
              <a:buChar char="•"/>
            </a:pPr>
            <a:r>
              <a:rPr lang="en-US" sz="2400" dirty="0"/>
              <a:t>OA and the Future of Scholarly Communication</a:t>
            </a:r>
          </a:p>
          <a:p>
            <a:pPr marL="214313" indent="-214313">
              <a:buFont typeface="Arial" panose="020B0604020202020204" pitchFamily="34" charset="0"/>
              <a:buChar char="•"/>
            </a:pPr>
            <a:r>
              <a:rPr lang="en-US" sz="2400" dirty="0"/>
              <a:t>European Open Science Cloud</a:t>
            </a:r>
          </a:p>
          <a:p>
            <a:pPr marL="214313" indent="-214313">
              <a:buFont typeface="Arial" panose="020B0604020202020204" pitchFamily="34" charset="0"/>
              <a:buChar char="•"/>
            </a:pPr>
            <a:r>
              <a:rPr lang="en-US" sz="2400" dirty="0"/>
              <a:t>FAIR Data</a:t>
            </a:r>
          </a:p>
          <a:p>
            <a:pPr marL="214313" indent="-214313">
              <a:buFont typeface="Arial" panose="020B0604020202020204" pitchFamily="34" charset="0"/>
              <a:buChar char="•"/>
            </a:pPr>
            <a:r>
              <a:rPr lang="en-US" sz="2400" dirty="0"/>
              <a:t>Research Integrity</a:t>
            </a:r>
          </a:p>
          <a:p>
            <a:pPr marL="214313" indent="-214313">
              <a:buFont typeface="Arial" panose="020B0604020202020204" pitchFamily="34" charset="0"/>
              <a:buChar char="•"/>
            </a:pPr>
            <a:r>
              <a:rPr lang="en-US" sz="2400" dirty="0"/>
              <a:t>Skills and Education</a:t>
            </a:r>
          </a:p>
          <a:p>
            <a:pPr marL="214313" indent="-214313">
              <a:buFont typeface="Arial" panose="020B0604020202020204" pitchFamily="34" charset="0"/>
              <a:buChar char="•"/>
            </a:pPr>
            <a:r>
              <a:rPr lang="en-US" sz="2400" dirty="0"/>
              <a:t>Citizen Science/Public Engagement</a:t>
            </a:r>
          </a:p>
        </p:txBody>
      </p:sp>
      <p:pic>
        <p:nvPicPr>
          <p:cNvPr id="7" name="Picture 6">
            <a:extLst>
              <a:ext uri="{FF2B5EF4-FFF2-40B4-BE49-F238E27FC236}">
                <a16:creationId xmlns:a16="http://schemas.microsoft.com/office/drawing/2014/main" id="{6F7F3C8B-F23D-A54D-B427-587B04932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55" y="857725"/>
            <a:ext cx="1833646" cy="1228435"/>
          </a:xfrm>
          <a:prstGeom prst="rect">
            <a:avLst/>
          </a:prstGeom>
        </p:spPr>
      </p:pic>
    </p:spTree>
    <p:extLst>
      <p:ext uri="{BB962C8B-B14F-4D97-AF65-F5344CB8AC3E}">
        <p14:creationId xmlns:p14="http://schemas.microsoft.com/office/powerpoint/2010/main" val="173881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el 4">
            <a:extLst>
              <a:ext uri="{FF2B5EF4-FFF2-40B4-BE49-F238E27FC236}">
                <a16:creationId xmlns:a16="http://schemas.microsoft.com/office/drawing/2014/main" id="{89A1F7FB-6623-2942-9687-4853999370E4}"/>
              </a:ext>
            </a:extLst>
          </p:cNvPr>
          <p:cNvSpPr>
            <a:spLocks noGrp="1"/>
          </p:cNvSpPr>
          <p:nvPr>
            <p:ph type="subTitle" idx="1"/>
          </p:nvPr>
        </p:nvSpPr>
        <p:spPr bwMode="auto">
          <a:xfrm>
            <a:off x="900332" y="1997612"/>
            <a:ext cx="7793502" cy="3573194"/>
          </a:xfr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algn="l">
              <a:buFont typeface="Arial" charset="0"/>
              <a:buNone/>
              <a:defRPr/>
            </a:pPr>
            <a:r>
              <a:rPr lang="nl-NL" sz="2800" b="1" dirty="0">
                <a:solidFill>
                  <a:schemeClr val="accent1"/>
                </a:solidFill>
                <a:ea typeface="ＭＳ Ｐゴシック" charset="-128"/>
                <a:cs typeface="Segoe UI" pitchFamily="34" charset="0"/>
              </a:rPr>
              <a:t>2017 </a:t>
            </a:r>
            <a:r>
              <a:rPr lang="nl-NL" sz="2800" b="1" dirty="0" err="1">
                <a:solidFill>
                  <a:schemeClr val="accent1"/>
                </a:solidFill>
                <a:ea typeface="ＭＳ Ｐゴシック" charset="-128"/>
                <a:cs typeface="Segoe UI" pitchFamily="34" charset="0"/>
              </a:rPr>
              <a:t>Writing</a:t>
            </a:r>
            <a:r>
              <a:rPr lang="nl-NL" sz="2800" b="1" dirty="0">
                <a:solidFill>
                  <a:schemeClr val="accent1"/>
                </a:solidFill>
                <a:ea typeface="ＭＳ Ｐゴシック" charset="-128"/>
                <a:cs typeface="Segoe UI" pitchFamily="34" charset="0"/>
              </a:rPr>
              <a:t> of </a:t>
            </a:r>
            <a:r>
              <a:rPr lang="nl-NL" sz="2800" b="1" dirty="0" err="1">
                <a:solidFill>
                  <a:schemeClr val="accent1"/>
                </a:solidFill>
                <a:ea typeface="ＭＳ Ｐゴシック" charset="-128"/>
                <a:cs typeface="Segoe UI" pitchFamily="34" charset="0"/>
              </a:rPr>
              <a:t>the</a:t>
            </a:r>
            <a:r>
              <a:rPr lang="nl-NL" sz="2800" b="1" dirty="0">
                <a:solidFill>
                  <a:schemeClr val="accent1"/>
                </a:solidFill>
                <a:ea typeface="ＭＳ Ｐゴシック" charset="-128"/>
                <a:cs typeface="Segoe UI" pitchFamily="34" charset="0"/>
              </a:rPr>
              <a:t> OS </a:t>
            </a:r>
            <a:r>
              <a:rPr lang="nl-NL" sz="2800" b="1" dirty="0" err="1">
                <a:solidFill>
                  <a:schemeClr val="accent1"/>
                </a:solidFill>
                <a:ea typeface="ＭＳ Ｐゴシック" charset="-128"/>
                <a:cs typeface="Segoe UI" pitchFamily="34" charset="0"/>
              </a:rPr>
              <a:t>Programme</a:t>
            </a:r>
            <a:r>
              <a:rPr lang="nl-NL" sz="2800" b="1" dirty="0">
                <a:solidFill>
                  <a:schemeClr val="accent1"/>
                </a:solidFill>
                <a:ea typeface="ＭＳ Ｐゴシック" charset="-128"/>
                <a:cs typeface="Segoe UI" pitchFamily="34" charset="0"/>
              </a:rPr>
              <a:t> 2018-2022</a:t>
            </a:r>
          </a:p>
          <a:p>
            <a:pPr algn="l">
              <a:buFont typeface="Arial" charset="0"/>
              <a:buNone/>
              <a:defRPr/>
            </a:pPr>
            <a:r>
              <a:rPr lang="nl-NL" sz="2800" b="1" dirty="0">
                <a:solidFill>
                  <a:schemeClr val="accent1"/>
                </a:solidFill>
                <a:ea typeface="ＭＳ Ｐゴシック" charset="-128"/>
                <a:cs typeface="Segoe UI" pitchFamily="34" charset="0"/>
              </a:rPr>
              <a:t>2019, Jan. start of </a:t>
            </a:r>
            <a:r>
              <a:rPr lang="nl-NL" sz="2800" b="1" dirty="0" err="1">
                <a:solidFill>
                  <a:schemeClr val="accent1"/>
                </a:solidFill>
                <a:ea typeface="ＭＳ Ｐゴシック" charset="-128"/>
                <a:cs typeface="Segoe UI" pitchFamily="34" charset="0"/>
              </a:rPr>
              <a:t>the</a:t>
            </a:r>
            <a:r>
              <a:rPr lang="nl-NL" sz="2800" b="1" dirty="0">
                <a:solidFill>
                  <a:schemeClr val="accent1"/>
                </a:solidFill>
                <a:ea typeface="ＭＳ Ｐゴシック" charset="-128"/>
                <a:cs typeface="Segoe UI" pitchFamily="34" charset="0"/>
              </a:rPr>
              <a:t> UU OS project team </a:t>
            </a:r>
          </a:p>
          <a:p>
            <a:pPr algn="l">
              <a:buFont typeface="Arial" charset="0"/>
              <a:buNone/>
              <a:defRPr/>
            </a:pPr>
            <a:r>
              <a:rPr lang="nl-NL" sz="2800" b="1" dirty="0">
                <a:solidFill>
                  <a:schemeClr val="accent1"/>
                </a:solidFill>
                <a:ea typeface="ＭＳ Ｐゴシック" charset="-128"/>
                <a:cs typeface="Segoe UI" pitchFamily="34" charset="0"/>
              </a:rPr>
              <a:t>2019 Start of </a:t>
            </a:r>
            <a:r>
              <a:rPr lang="nl-NL" sz="2800" b="1" dirty="0" err="1">
                <a:solidFill>
                  <a:schemeClr val="accent1"/>
                </a:solidFill>
                <a:ea typeface="ＭＳ Ｐゴシック" charset="-128"/>
                <a:cs typeface="Segoe UI" pitchFamily="34" charset="0"/>
              </a:rPr>
              <a:t>the</a:t>
            </a:r>
            <a:r>
              <a:rPr lang="nl-NL" sz="2800" b="1" dirty="0">
                <a:solidFill>
                  <a:schemeClr val="accent1"/>
                </a:solidFill>
                <a:ea typeface="ＭＳ Ｐゴシック" charset="-128"/>
                <a:cs typeface="Segoe UI" pitchFamily="34" charset="0"/>
              </a:rPr>
              <a:t> 4 teams of </a:t>
            </a:r>
            <a:r>
              <a:rPr lang="nl-NL" sz="2800" b="1" dirty="0" err="1">
                <a:solidFill>
                  <a:schemeClr val="accent1"/>
                </a:solidFill>
                <a:ea typeface="ＭＳ Ｐゴシック" charset="-128"/>
                <a:cs typeface="Segoe UI" pitchFamily="34" charset="0"/>
              </a:rPr>
              <a:t>the</a:t>
            </a:r>
            <a:r>
              <a:rPr lang="nl-NL" sz="2800" b="1" dirty="0">
                <a:solidFill>
                  <a:schemeClr val="accent1"/>
                </a:solidFill>
                <a:ea typeface="ＭＳ Ｐゴシック" charset="-128"/>
                <a:cs typeface="Segoe UI" pitchFamily="34" charset="0"/>
              </a:rPr>
              <a:t> tracks</a:t>
            </a:r>
          </a:p>
          <a:p>
            <a:pPr algn="l">
              <a:buFont typeface="Arial" charset="0"/>
              <a:buNone/>
              <a:defRPr/>
            </a:pPr>
            <a:r>
              <a:rPr lang="nl-NL" sz="2800" b="1" dirty="0">
                <a:solidFill>
                  <a:schemeClr val="accent1"/>
                </a:solidFill>
                <a:ea typeface="ＭＳ Ｐゴシック" charset="-128"/>
                <a:cs typeface="Segoe UI" pitchFamily="34" charset="0"/>
              </a:rPr>
              <a:t>2020 Start of </a:t>
            </a:r>
            <a:r>
              <a:rPr lang="nl-NL" sz="2800" b="1" dirty="0" err="1">
                <a:solidFill>
                  <a:schemeClr val="accent1"/>
                </a:solidFill>
                <a:ea typeface="ＭＳ Ｐゴシック" charset="-128"/>
                <a:cs typeface="Segoe UI" pitchFamily="34" charset="0"/>
              </a:rPr>
              <a:t>the</a:t>
            </a:r>
            <a:r>
              <a:rPr lang="nl-NL" sz="2800" b="1" dirty="0">
                <a:solidFill>
                  <a:schemeClr val="accent1"/>
                </a:solidFill>
                <a:ea typeface="ＭＳ Ｐゴシック" charset="-128"/>
                <a:cs typeface="Segoe UI" pitchFamily="34" charset="0"/>
              </a:rPr>
              <a:t> </a:t>
            </a:r>
            <a:r>
              <a:rPr lang="nl-NL" sz="2800" b="1" dirty="0" err="1">
                <a:solidFill>
                  <a:schemeClr val="accent1"/>
                </a:solidFill>
                <a:ea typeface="ＭＳ Ｐゴシック" charset="-128"/>
                <a:cs typeface="Segoe UI" pitchFamily="34" charset="0"/>
              </a:rPr>
              <a:t>Faculty</a:t>
            </a:r>
            <a:r>
              <a:rPr lang="nl-NL" sz="2800" b="1" dirty="0">
                <a:solidFill>
                  <a:schemeClr val="accent1"/>
                </a:solidFill>
                <a:ea typeface="ＭＳ Ｐゴシック" charset="-128"/>
                <a:cs typeface="Segoe UI" pitchFamily="34" charset="0"/>
              </a:rPr>
              <a:t> OS Teams</a:t>
            </a:r>
          </a:p>
          <a:p>
            <a:pPr algn="l">
              <a:buFont typeface="Arial" charset="0"/>
              <a:buNone/>
              <a:defRPr/>
            </a:pPr>
            <a:r>
              <a:rPr lang="nl-NL" sz="2800" b="1" dirty="0">
                <a:solidFill>
                  <a:schemeClr val="accent1"/>
                </a:solidFill>
                <a:ea typeface="ＭＳ Ｐゴシック" charset="-128"/>
                <a:cs typeface="Segoe UI" pitchFamily="34" charset="0"/>
              </a:rPr>
              <a:t>2021, Jan. </a:t>
            </a:r>
            <a:r>
              <a:rPr lang="nl-NL" sz="2800" b="1" dirty="0" err="1">
                <a:solidFill>
                  <a:schemeClr val="accent1"/>
                </a:solidFill>
                <a:ea typeface="ＭＳ Ｐゴシック" charset="-128"/>
                <a:cs typeface="Segoe UI" pitchFamily="34" charset="0"/>
              </a:rPr>
              <a:t>Recognition</a:t>
            </a:r>
            <a:r>
              <a:rPr lang="nl-NL" sz="2800" b="1" dirty="0">
                <a:solidFill>
                  <a:schemeClr val="accent1"/>
                </a:solidFill>
                <a:ea typeface="ＭＳ Ｐゴシック" charset="-128"/>
                <a:cs typeface="Segoe UI" pitchFamily="34" charset="0"/>
              </a:rPr>
              <a:t> </a:t>
            </a:r>
            <a:r>
              <a:rPr lang="nl-NL" sz="2800" b="1" dirty="0" err="1">
                <a:solidFill>
                  <a:schemeClr val="accent1"/>
                </a:solidFill>
                <a:ea typeface="ＭＳ Ｐゴシック" charset="-128"/>
                <a:cs typeface="Segoe UI" pitchFamily="34" charset="0"/>
              </a:rPr>
              <a:t>and</a:t>
            </a:r>
            <a:r>
              <a:rPr lang="nl-NL" sz="2800" b="1" dirty="0">
                <a:solidFill>
                  <a:schemeClr val="accent1"/>
                </a:solidFill>
                <a:ea typeface="ＭＳ Ｐゴシック" charset="-128"/>
                <a:cs typeface="Segoe UI" pitchFamily="34" charset="0"/>
              </a:rPr>
              <a:t> </a:t>
            </a:r>
            <a:r>
              <a:rPr lang="nl-NL" sz="2800" b="1" dirty="0" err="1">
                <a:solidFill>
                  <a:schemeClr val="accent1"/>
                </a:solidFill>
                <a:ea typeface="ＭＳ Ｐゴシック" charset="-128"/>
                <a:cs typeface="Segoe UI" pitchFamily="34" charset="0"/>
              </a:rPr>
              <a:t>Rewards</a:t>
            </a:r>
            <a:r>
              <a:rPr lang="nl-NL" sz="2800" b="1" dirty="0">
                <a:solidFill>
                  <a:schemeClr val="accent1"/>
                </a:solidFill>
                <a:ea typeface="ＭＳ Ｐゴシック" charset="-128"/>
                <a:cs typeface="Segoe UI" pitchFamily="34" charset="0"/>
              </a:rPr>
              <a:t> </a:t>
            </a:r>
            <a:r>
              <a:rPr lang="nl-NL" sz="2800" b="1" dirty="0" err="1">
                <a:solidFill>
                  <a:schemeClr val="accent1"/>
                </a:solidFill>
                <a:ea typeface="ＭＳ Ｐゴシック" charset="-128"/>
                <a:cs typeface="Segoe UI" pitchFamily="34" charset="0"/>
              </a:rPr>
              <a:t>Vision</a:t>
            </a:r>
            <a:r>
              <a:rPr lang="nl-NL" sz="2800" b="1" dirty="0">
                <a:solidFill>
                  <a:schemeClr val="accent1"/>
                </a:solidFill>
                <a:ea typeface="ＭＳ Ｐゴシック" charset="-128"/>
                <a:cs typeface="Segoe UI" pitchFamily="34" charset="0"/>
              </a:rPr>
              <a:t> paper</a:t>
            </a:r>
          </a:p>
          <a:p>
            <a:pPr algn="l">
              <a:buFont typeface="Arial" charset="0"/>
              <a:buNone/>
              <a:defRPr/>
            </a:pPr>
            <a:r>
              <a:rPr lang="nl-NL" sz="2800" b="1" dirty="0">
                <a:solidFill>
                  <a:schemeClr val="accent1"/>
                </a:solidFill>
                <a:ea typeface="ＭＳ Ｐゴシック" charset="-128"/>
                <a:cs typeface="Segoe UI" pitchFamily="34" charset="0"/>
              </a:rPr>
              <a:t>2021 April, first draft of </a:t>
            </a:r>
            <a:r>
              <a:rPr lang="nl-NL" sz="2800" b="1" dirty="0" err="1">
                <a:solidFill>
                  <a:schemeClr val="accent1"/>
                </a:solidFill>
                <a:ea typeface="ＭＳ Ｐゴシック" charset="-128"/>
                <a:cs typeface="Segoe UI" pitchFamily="34" charset="0"/>
              </a:rPr>
              <a:t>the</a:t>
            </a:r>
            <a:r>
              <a:rPr lang="nl-NL" sz="2800" b="1" dirty="0">
                <a:solidFill>
                  <a:schemeClr val="accent1"/>
                </a:solidFill>
                <a:ea typeface="ＭＳ Ｐゴシック" charset="-128"/>
                <a:cs typeface="Segoe UI" pitchFamily="34" charset="0"/>
              </a:rPr>
              <a:t> 2022-2025 Program</a:t>
            </a:r>
          </a:p>
          <a:p>
            <a:pPr algn="l">
              <a:buFont typeface="Arial" charset="0"/>
              <a:buNone/>
              <a:defRPr/>
            </a:pPr>
            <a:endParaRPr lang="nl-NL" sz="2800" b="1" dirty="0">
              <a:solidFill>
                <a:schemeClr val="accent1"/>
              </a:solidFill>
              <a:ea typeface="ＭＳ Ｐゴシック" charset="-128"/>
              <a:cs typeface="Segoe UI" pitchFamily="34" charset="0"/>
            </a:endParaRPr>
          </a:p>
          <a:p>
            <a:pPr algn="l">
              <a:buFont typeface="Arial" charset="0"/>
              <a:buNone/>
              <a:defRPr/>
            </a:pPr>
            <a:endParaRPr lang="nl-NL" sz="2400" b="1" dirty="0">
              <a:solidFill>
                <a:schemeClr val="tx2"/>
              </a:solidFill>
              <a:ea typeface="ＭＳ Ｐゴシック" charset="-128"/>
              <a:cs typeface="Segoe UI" pitchFamily="34" charset="0"/>
            </a:endParaRPr>
          </a:p>
          <a:p>
            <a:pPr>
              <a:buFont typeface="Arial" charset="0"/>
              <a:buNone/>
              <a:defRPr/>
            </a:pPr>
            <a:endParaRPr lang="nl-NL" sz="2400" dirty="0">
              <a:solidFill>
                <a:schemeClr val="tx2"/>
              </a:solidFill>
              <a:ea typeface="ＭＳ Ｐゴシック" charset="-128"/>
              <a:cs typeface="Segoe UI" pitchFamily="34" charset="0"/>
            </a:endParaRPr>
          </a:p>
          <a:p>
            <a:pPr algn="l">
              <a:buFont typeface="Arial" charset="0"/>
              <a:buNone/>
              <a:defRPr/>
            </a:pPr>
            <a:endParaRPr lang="nl-NL" sz="2400" b="1" dirty="0">
              <a:solidFill>
                <a:schemeClr val="tx1"/>
              </a:solidFill>
              <a:latin typeface="Segoe UI" pitchFamily="34" charset="0"/>
              <a:ea typeface="ＭＳ Ｐゴシック" charset="-128"/>
              <a:cs typeface="Segoe UI" pitchFamily="34" charset="0"/>
            </a:endParaRPr>
          </a:p>
          <a:p>
            <a:pPr>
              <a:buFont typeface="Arial" charset="0"/>
              <a:buNone/>
              <a:defRPr/>
            </a:pPr>
            <a:endParaRPr lang="nl-NL" sz="1800" dirty="0">
              <a:latin typeface="Segoe UI" pitchFamily="34" charset="0"/>
              <a:ea typeface="ＭＳ Ｐゴシック" charset="-128"/>
              <a:cs typeface="Segoe UI" pitchFamily="34" charset="0"/>
            </a:endParaRPr>
          </a:p>
        </p:txBody>
      </p:sp>
      <p:sp>
        <p:nvSpPr>
          <p:cNvPr id="51204" name="Title 1">
            <a:extLst>
              <a:ext uri="{FF2B5EF4-FFF2-40B4-BE49-F238E27FC236}">
                <a16:creationId xmlns:a16="http://schemas.microsoft.com/office/drawing/2014/main" id="{3BA24826-7865-4456-8554-9F9375DB0B04}"/>
              </a:ext>
            </a:extLst>
          </p:cNvPr>
          <p:cNvSpPr>
            <a:spLocks noGrp="1"/>
          </p:cNvSpPr>
          <p:nvPr>
            <p:ph type="ctrTitle"/>
          </p:nvPr>
        </p:nvSpPr>
        <p:spPr bwMode="auto">
          <a:xfrm>
            <a:off x="239151" y="735561"/>
            <a:ext cx="8004517" cy="11635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nl-NL" altLang="en-US" b="1" dirty="0">
                <a:latin typeface="Segoe UI" panose="020B0502040204020203" pitchFamily="34" charset="0"/>
                <a:ea typeface="ＭＳ Ｐゴシック" panose="020B0600070205080204" pitchFamily="34" charset="-128"/>
              </a:rPr>
              <a:t>Utrecht University</a:t>
            </a:r>
            <a:br>
              <a:rPr lang="nl-NL" altLang="en-US" b="1" dirty="0">
                <a:latin typeface="Segoe UI" panose="020B0502040204020203" pitchFamily="34" charset="0"/>
                <a:ea typeface="ＭＳ Ｐゴシック" panose="020B0600070205080204" pitchFamily="34" charset="-128"/>
              </a:rPr>
            </a:br>
            <a:r>
              <a:rPr lang="nl-NL" b="1" dirty="0"/>
              <a:t> Open </a:t>
            </a:r>
            <a:r>
              <a:rPr lang="nl-NL" b="1" dirty="0" err="1"/>
              <a:t>Science</a:t>
            </a:r>
            <a:r>
              <a:rPr lang="nl-NL" b="1" dirty="0"/>
              <a:t> </a:t>
            </a:r>
            <a:r>
              <a:rPr lang="nl-NL" b="1" dirty="0" err="1"/>
              <a:t>Programme</a:t>
            </a:r>
            <a:endParaRPr lang="en-US" altLang="en-US" sz="4000" b="1" dirty="0">
              <a:solidFill>
                <a:schemeClr val="accent1"/>
              </a:solidFill>
              <a:latin typeface="Myriad Pro" pitchFamily="34" charset="0"/>
              <a:ea typeface="ＭＳ Ｐゴシック" panose="020B0600070205080204" pitchFamily="34" charset="-128"/>
            </a:endParaRPr>
          </a:p>
        </p:txBody>
      </p:sp>
      <p:pic>
        <p:nvPicPr>
          <p:cNvPr id="5" name="Afbeelding 4">
            <a:extLst>
              <a:ext uri="{FF2B5EF4-FFF2-40B4-BE49-F238E27FC236}">
                <a16:creationId xmlns:a16="http://schemas.microsoft.com/office/drawing/2014/main" id="{39AE77B0-F494-5846-B2A6-1F86B217525F}"/>
              </a:ext>
            </a:extLst>
          </p:cNvPr>
          <p:cNvPicPr>
            <a:picLocks noChangeAspect="1"/>
          </p:cNvPicPr>
          <p:nvPr/>
        </p:nvPicPr>
        <p:blipFill>
          <a:blip r:embed="rId3"/>
          <a:stretch>
            <a:fillRect/>
          </a:stretch>
        </p:blipFill>
        <p:spPr>
          <a:xfrm>
            <a:off x="444012" y="5910190"/>
            <a:ext cx="2316384" cy="559513"/>
          </a:xfrm>
          <a:prstGeom prst="rect">
            <a:avLst/>
          </a:prstGeom>
        </p:spPr>
      </p:pic>
      <p:sp>
        <p:nvSpPr>
          <p:cNvPr id="6" name="Tekstvak 5">
            <a:extLst>
              <a:ext uri="{FF2B5EF4-FFF2-40B4-BE49-F238E27FC236}">
                <a16:creationId xmlns:a16="http://schemas.microsoft.com/office/drawing/2014/main" id="{524DD330-2541-A54A-BB33-EA102CFFAB69}"/>
              </a:ext>
            </a:extLst>
          </p:cNvPr>
          <p:cNvSpPr txBox="1"/>
          <p:nvPr/>
        </p:nvSpPr>
        <p:spPr>
          <a:xfrm>
            <a:off x="4433180" y="2552187"/>
            <a:ext cx="277640" cy="584775"/>
          </a:xfrm>
          <a:prstGeom prst="rect">
            <a:avLst/>
          </a:prstGeom>
          <a:noFill/>
        </p:spPr>
        <p:txBody>
          <a:bodyPr wrap="none" rtlCol="0">
            <a:spAutoFit/>
          </a:bodyPr>
          <a:lstStyle/>
          <a:p>
            <a:pPr algn="ctr"/>
            <a:r>
              <a:rPr lang="nl-NL" sz="3200" b="1">
                <a:solidFill>
                  <a:schemeClr val="accent1"/>
                </a:solidFill>
              </a:rPr>
              <a:t> </a:t>
            </a:r>
            <a:endParaRPr lang="nl-NL" sz="2800" b="1" dirty="0">
              <a:solidFill>
                <a:schemeClr val="accent1"/>
              </a:solidFill>
            </a:endParaRPr>
          </a:p>
        </p:txBody>
      </p:sp>
    </p:spTree>
    <p:extLst>
      <p:ext uri="{BB962C8B-B14F-4D97-AF65-F5344CB8AC3E}">
        <p14:creationId xmlns:p14="http://schemas.microsoft.com/office/powerpoint/2010/main" val="246679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6C8573-F1B4-4389-9275-58158C9D34DD}"/>
              </a:ext>
            </a:extLst>
          </p:cNvPr>
          <p:cNvPicPr>
            <a:picLocks noChangeAspect="1"/>
          </p:cNvPicPr>
          <p:nvPr/>
        </p:nvPicPr>
        <p:blipFill>
          <a:blip r:embed="rId3"/>
          <a:stretch>
            <a:fillRect/>
          </a:stretch>
        </p:blipFill>
        <p:spPr>
          <a:xfrm>
            <a:off x="2096088" y="331165"/>
            <a:ext cx="5397218" cy="6195669"/>
          </a:xfrm>
          <a:prstGeom prst="rect">
            <a:avLst/>
          </a:prstGeom>
          <a:noFill/>
          <a:ln>
            <a:solidFill>
              <a:schemeClr val="tx1"/>
            </a:solidFill>
          </a:ln>
        </p:spPr>
      </p:pic>
      <p:pic>
        <p:nvPicPr>
          <p:cNvPr id="3" name="Afbeelding 2">
            <a:extLst>
              <a:ext uri="{FF2B5EF4-FFF2-40B4-BE49-F238E27FC236}">
                <a16:creationId xmlns:a16="http://schemas.microsoft.com/office/drawing/2014/main" id="{112671FE-A13F-024B-8BF6-0CF4FE23CB55}"/>
              </a:ext>
            </a:extLst>
          </p:cNvPr>
          <p:cNvPicPr>
            <a:picLocks noChangeAspect="1"/>
          </p:cNvPicPr>
          <p:nvPr/>
        </p:nvPicPr>
        <p:blipFill>
          <a:blip r:embed="rId4"/>
          <a:stretch>
            <a:fillRect/>
          </a:stretch>
        </p:blipFill>
        <p:spPr>
          <a:xfrm>
            <a:off x="228255" y="5149904"/>
            <a:ext cx="1641642" cy="396532"/>
          </a:xfrm>
          <a:prstGeom prst="rect">
            <a:avLst/>
          </a:prstGeom>
        </p:spPr>
      </p:pic>
    </p:spTree>
    <p:extLst>
      <p:ext uri="{BB962C8B-B14F-4D97-AF65-F5344CB8AC3E}">
        <p14:creationId xmlns:p14="http://schemas.microsoft.com/office/powerpoint/2010/main" val="378088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B9DD5857-A874-4BF0-BD13-F2A06E8856D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34572" y="633046"/>
            <a:ext cx="8285871" cy="5387926"/>
          </a:xfrm>
          <a:prstGeom prst="rect">
            <a:avLst/>
          </a:prstGeom>
          <a:noFill/>
          <a:ln>
            <a:noFill/>
          </a:ln>
        </p:spPr>
      </p:pic>
    </p:spTree>
    <p:extLst>
      <p:ext uri="{BB962C8B-B14F-4D97-AF65-F5344CB8AC3E}">
        <p14:creationId xmlns:p14="http://schemas.microsoft.com/office/powerpoint/2010/main" val="2482307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19E3862-BCDB-5B42-BE75-FA459D005A68}"/>
              </a:ext>
            </a:extLst>
          </p:cNvPr>
          <p:cNvPicPr>
            <a:picLocks noChangeAspect="1"/>
          </p:cNvPicPr>
          <p:nvPr/>
        </p:nvPicPr>
        <p:blipFill>
          <a:blip r:embed="rId3"/>
          <a:stretch>
            <a:fillRect/>
          </a:stretch>
        </p:blipFill>
        <p:spPr>
          <a:xfrm>
            <a:off x="1778505" y="-363985"/>
            <a:ext cx="5616594" cy="7268534"/>
          </a:xfrm>
          <a:prstGeom prst="rect">
            <a:avLst/>
          </a:prstGeom>
        </p:spPr>
      </p:pic>
    </p:spTree>
    <p:extLst>
      <p:ext uri="{BB962C8B-B14F-4D97-AF65-F5344CB8AC3E}">
        <p14:creationId xmlns:p14="http://schemas.microsoft.com/office/powerpoint/2010/main" val="94051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1EC3B24-0C9D-1745-A493-66FB78D7C024}"/>
              </a:ext>
            </a:extLst>
          </p:cNvPr>
          <p:cNvPicPr>
            <a:picLocks noChangeAspect="1"/>
          </p:cNvPicPr>
          <p:nvPr/>
        </p:nvPicPr>
        <p:blipFill>
          <a:blip r:embed="rId3"/>
          <a:stretch>
            <a:fillRect/>
          </a:stretch>
        </p:blipFill>
        <p:spPr>
          <a:xfrm>
            <a:off x="0" y="350520"/>
            <a:ext cx="9144000" cy="6156960"/>
          </a:xfrm>
          <a:prstGeom prst="rect">
            <a:avLst/>
          </a:prstGeom>
        </p:spPr>
      </p:pic>
    </p:spTree>
    <p:extLst>
      <p:ext uri="{BB962C8B-B14F-4D97-AF65-F5344CB8AC3E}">
        <p14:creationId xmlns:p14="http://schemas.microsoft.com/office/powerpoint/2010/main" val="288714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6EFA10BD-8EDF-404C-B02E-86277D26305F}"/>
              </a:ext>
            </a:extLst>
          </p:cNvPr>
          <p:cNvGraphicFramePr>
            <a:graphicFrameLocks noGrp="1"/>
          </p:cNvGraphicFramePr>
          <p:nvPr/>
        </p:nvGraphicFramePr>
        <p:xfrm>
          <a:off x="774700" y="1195379"/>
          <a:ext cx="7527925" cy="4889500"/>
        </p:xfrm>
        <a:graphic>
          <a:graphicData uri="http://schemas.openxmlformats.org/drawingml/2006/table">
            <a:tbl>
              <a:tblPr/>
              <a:tblGrid>
                <a:gridCol w="1978025">
                  <a:extLst>
                    <a:ext uri="{9D8B030D-6E8A-4147-A177-3AD203B41FA5}">
                      <a16:colId xmlns:a16="http://schemas.microsoft.com/office/drawing/2014/main" val="20000"/>
                    </a:ext>
                  </a:extLst>
                </a:gridCol>
                <a:gridCol w="5549900">
                  <a:extLst>
                    <a:ext uri="{9D8B030D-6E8A-4147-A177-3AD203B41FA5}">
                      <a16:colId xmlns:a16="http://schemas.microsoft.com/office/drawing/2014/main" val="20001"/>
                    </a:ext>
                  </a:extLst>
                </a:gridCol>
              </a:tblGrid>
              <a:tr h="349250">
                <a:tc rowSpan="3">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Structure</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Leadership &amp; culture</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Collaborations with stakeholders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Continuity and infrastructure</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9250">
                <a:tc rowSpan="5">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chemeClr val="tx1"/>
                          </a:solidFill>
                          <a:effectLst/>
                          <a:latin typeface="Calibri" charset="0"/>
                          <a:ea typeface="ＭＳ Ｐゴシック" charset="-128"/>
                        </a:rPr>
                        <a:t>Process</a:t>
                      </a:r>
                      <a:endParaRPr kumimoji="0" lang="nl-NL" altLang="x-none" sz="1800" b="1" i="0" u="none" strike="noStrike" cap="none" normalizeH="0" baseline="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Setting research priorities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Posing the right questions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Incorporation of next steps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Design, conduct, analysis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Regulation and management (</a:t>
                      </a:r>
                      <a:r>
                        <a:rPr kumimoji="0" lang="en-US" altLang="x-none" sz="1800" b="1" i="0" u="none" strike="noStrike" cap="none" normalizeH="0" baseline="0" dirty="0">
                          <a:ln>
                            <a:noFill/>
                          </a:ln>
                          <a:solidFill>
                            <a:schemeClr val="accent2"/>
                          </a:solidFill>
                          <a:effectLst/>
                          <a:latin typeface="Calibri" charset="0"/>
                          <a:ea typeface="ＭＳ Ｐゴシック" charset="-128"/>
                        </a:rPr>
                        <a:t>OA, FAIR data sharing</a:t>
                      </a:r>
                      <a:r>
                        <a:rPr kumimoji="0" lang="en-US" altLang="x-none" sz="1800" b="1" i="0" u="none" strike="noStrike" cap="none" normalizeH="0" baseline="0" dirty="0">
                          <a:ln>
                            <a:noFill/>
                          </a:ln>
                          <a:solidFill>
                            <a:schemeClr val="tx1"/>
                          </a:solidFill>
                          <a:effectLst/>
                          <a:latin typeface="Calibri" charset="0"/>
                          <a:ea typeface="ＭＳ Ｐゴシック" charset="-128"/>
                        </a:rPr>
                        <a:t>)</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9250">
                <a:tc rowSpan="6">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Outcomes </a:t>
                      </a:r>
                      <a:br>
                        <a:rPr kumimoji="0" lang="en-US" altLang="x-none" sz="1800" b="1" i="0" u="none" strike="noStrike" cap="none" normalizeH="0" baseline="0" dirty="0">
                          <a:ln>
                            <a:noFill/>
                          </a:ln>
                          <a:solidFill>
                            <a:schemeClr val="tx1"/>
                          </a:solidFill>
                          <a:effectLst/>
                          <a:latin typeface="Calibri" charset="0"/>
                          <a:ea typeface="ＭＳ Ｐゴシック" charset="-128"/>
                        </a:rPr>
                      </a:b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Research products for peers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Research products for societal groups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Use of research products by peers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Use of research products by societal groups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Marks of recognition from peers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250">
                <a:tc v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Calibri" charset="0"/>
                          <a:ea typeface="ＭＳ Ｐゴシック" charset="-128"/>
                        </a:rPr>
                        <a:t>Marks of recognition from societal groups</a:t>
                      </a:r>
                      <a:endParaRPr kumimoji="0" lang="nl-NL" altLang="x-none" sz="1800" b="1" i="0" u="none" strike="noStrike" cap="none" normalizeH="0" baseline="0" dirty="0">
                        <a:ln>
                          <a:noFill/>
                        </a:ln>
                        <a:solidFill>
                          <a:schemeClr val="tx1"/>
                        </a:solidFill>
                        <a:effectLst/>
                        <a:latin typeface="Segoe UI" charset="0"/>
                        <a:ea typeface="ＭＳ Ｐゴシック" charset="-128"/>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74789" name="Titel 5">
            <a:extLst>
              <a:ext uri="{FF2B5EF4-FFF2-40B4-BE49-F238E27FC236}">
                <a16:creationId xmlns:a16="http://schemas.microsoft.com/office/drawing/2014/main" id="{8BEA665B-628E-4C58-8307-0CE023280E21}"/>
              </a:ext>
            </a:extLst>
          </p:cNvPr>
          <p:cNvSpPr>
            <a:spLocks noGrp="1"/>
          </p:cNvSpPr>
          <p:nvPr>
            <p:ph type="title"/>
          </p:nvPr>
        </p:nvSpPr>
        <p:spPr bwMode="auto">
          <a:xfrm>
            <a:off x="755650" y="319084"/>
            <a:ext cx="75438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nl-NL" altLang="en-US" sz="2000" dirty="0">
                <a:latin typeface="Segoe UI" panose="020B0502040204020203" pitchFamily="34" charset="0"/>
                <a:ea typeface="ＭＳ Ｐゴシック" panose="020B0600070205080204" pitchFamily="34" charset="-128"/>
              </a:rPr>
              <a:t>@UMCUTRECHT: </a:t>
            </a:r>
            <a:r>
              <a:rPr lang="nl-NL" altLang="en-US" sz="2000" dirty="0" err="1">
                <a:latin typeface="Segoe UI" panose="020B0502040204020203" pitchFamily="34" charset="0"/>
                <a:ea typeface="ＭＳ Ｐゴシック" panose="020B0600070205080204" pitchFamily="34" charset="-128"/>
              </a:rPr>
              <a:t>Inclusive</a:t>
            </a:r>
            <a:r>
              <a:rPr lang="nl-NL" altLang="en-US" sz="2000" dirty="0">
                <a:latin typeface="Segoe UI" panose="020B0502040204020203" pitchFamily="34" charset="0"/>
                <a:ea typeface="ＭＳ Ｐゴシック" panose="020B0600070205080204" pitchFamily="34" charset="-128"/>
              </a:rPr>
              <a:t> set of </a:t>
            </a:r>
            <a:r>
              <a:rPr lang="nl-NL" altLang="en-US" sz="2000" dirty="0" err="1">
                <a:latin typeface="Segoe UI" panose="020B0502040204020203" pitchFamily="34" charset="0"/>
                <a:ea typeface="ＭＳ Ｐゴシック" panose="020B0600070205080204" pitchFamily="34" charset="-128"/>
              </a:rPr>
              <a:t>generic</a:t>
            </a:r>
            <a:r>
              <a:rPr lang="nl-NL" altLang="en-US" sz="2000" dirty="0">
                <a:latin typeface="Segoe UI" panose="020B0502040204020203" pitchFamily="34" charset="0"/>
                <a:ea typeface="ＭＳ Ｐゴシック" panose="020B0600070205080204" pitchFamily="34" charset="-128"/>
              </a:rPr>
              <a:t> indicators </a:t>
            </a:r>
            <a:br>
              <a:rPr lang="nl-NL" altLang="en-US" sz="2000" dirty="0">
                <a:latin typeface="Segoe UI" panose="020B0502040204020203" pitchFamily="34" charset="0"/>
                <a:ea typeface="ＭＳ Ｐゴシック" panose="020B0600070205080204" pitchFamily="34" charset="-128"/>
              </a:rPr>
            </a:br>
            <a:r>
              <a:rPr lang="nl-NL" altLang="en-US" sz="2000" dirty="0" err="1">
                <a:latin typeface="Segoe UI" panose="020B0502040204020203" pitchFamily="34" charset="0"/>
                <a:ea typeface="ＭＳ Ｐゴシック" panose="020B0600070205080204" pitchFamily="34" charset="-128"/>
              </a:rPr>
              <a:t>for</a:t>
            </a:r>
            <a:r>
              <a:rPr lang="nl-NL" altLang="en-US" sz="2000" dirty="0">
                <a:latin typeface="Segoe UI" panose="020B0502040204020203" pitchFamily="34" charset="0"/>
                <a:ea typeface="ＭＳ Ｐゴシック" panose="020B0600070205080204" pitchFamily="34" charset="-128"/>
              </a:rPr>
              <a:t> research </a:t>
            </a:r>
            <a:r>
              <a:rPr lang="nl-NL" altLang="en-US" sz="2000" dirty="0" err="1">
                <a:latin typeface="Segoe UI" panose="020B0502040204020203" pitchFamily="34" charset="0"/>
                <a:ea typeface="ＭＳ Ｐゴシック" panose="020B0600070205080204" pitchFamily="34" charset="-128"/>
              </a:rPr>
              <a:t>quality</a:t>
            </a:r>
            <a:r>
              <a:rPr lang="nl-NL" altLang="en-US" sz="2000" dirty="0">
                <a:latin typeface="Segoe UI" panose="020B0502040204020203" pitchFamily="34" charset="0"/>
                <a:ea typeface="ＭＳ Ｐゴシック" panose="020B0600070205080204" pitchFamily="34" charset="-128"/>
              </a:rPr>
              <a:t> </a:t>
            </a:r>
            <a:r>
              <a:rPr lang="nl-NL" altLang="en-US" sz="2000" dirty="0" err="1">
                <a:latin typeface="Segoe UI" panose="020B0502040204020203" pitchFamily="34" charset="0"/>
                <a:ea typeface="ＭＳ Ｐゴシック" panose="020B0600070205080204" pitchFamily="34" charset="-128"/>
              </a:rPr>
              <a:t>and</a:t>
            </a:r>
            <a:r>
              <a:rPr lang="nl-NL" altLang="en-US" sz="2000" dirty="0">
                <a:latin typeface="Segoe UI" panose="020B0502040204020203" pitchFamily="34" charset="0"/>
                <a:ea typeface="ＭＳ Ｐゴシック" panose="020B0600070205080204" pitchFamily="34" charset="-128"/>
              </a:rPr>
              <a:t> impact (in </a:t>
            </a:r>
            <a:r>
              <a:rPr lang="nl-NL" altLang="en-US" sz="2000" dirty="0" err="1">
                <a:latin typeface="Segoe UI" panose="020B0502040204020203" pitchFamily="34" charset="0"/>
                <a:ea typeface="ＭＳ Ｐゴシック" panose="020B0600070205080204" pitchFamily="34" charset="-128"/>
              </a:rPr>
              <a:t>use</a:t>
            </a:r>
            <a:r>
              <a:rPr lang="nl-NL" altLang="en-US" sz="2000" dirty="0">
                <a:latin typeface="Segoe UI" panose="020B0502040204020203" pitchFamily="34" charset="0"/>
                <a:ea typeface="ＭＳ Ｐゴシック" panose="020B0600070205080204" pitchFamily="34" charset="-128"/>
              </a:rPr>
              <a:t> </a:t>
            </a:r>
            <a:r>
              <a:rPr lang="nl-NL" altLang="en-US" sz="2000" dirty="0" err="1">
                <a:latin typeface="Segoe UI" panose="020B0502040204020203" pitchFamily="34" charset="0"/>
                <a:ea typeface="ＭＳ Ｐゴシック" panose="020B0600070205080204" pitchFamily="34" charset="-128"/>
              </a:rPr>
              <a:t>since</a:t>
            </a:r>
            <a:r>
              <a:rPr lang="nl-NL" altLang="en-US" sz="2000" dirty="0">
                <a:latin typeface="Segoe UI" panose="020B0502040204020203" pitchFamily="34" charset="0"/>
                <a:ea typeface="ＭＳ Ｐゴシック" panose="020B0600070205080204" pitchFamily="34" charset="-128"/>
              </a:rPr>
              <a:t> 2016)</a:t>
            </a:r>
          </a:p>
        </p:txBody>
      </p:sp>
      <p:sp>
        <p:nvSpPr>
          <p:cNvPr id="2" name="Tekstvak 1">
            <a:extLst>
              <a:ext uri="{FF2B5EF4-FFF2-40B4-BE49-F238E27FC236}">
                <a16:creationId xmlns:a16="http://schemas.microsoft.com/office/drawing/2014/main" id="{F504B9AB-8AA5-A645-80F4-A64E26DCA38D}"/>
              </a:ext>
            </a:extLst>
          </p:cNvPr>
          <p:cNvSpPr txBox="1"/>
          <p:nvPr/>
        </p:nvSpPr>
        <p:spPr>
          <a:xfrm>
            <a:off x="2907589" y="6380252"/>
            <a:ext cx="5085559" cy="369332"/>
          </a:xfrm>
          <a:prstGeom prst="rect">
            <a:avLst/>
          </a:prstGeom>
          <a:noFill/>
        </p:spPr>
        <p:txBody>
          <a:bodyPr wrap="none" rtlCol="0">
            <a:spAutoFit/>
          </a:bodyPr>
          <a:lstStyle/>
          <a:p>
            <a:r>
              <a:rPr lang="nl-NL" dirty="0" err="1">
                <a:solidFill>
                  <a:schemeClr val="accent1"/>
                </a:solidFill>
              </a:rPr>
              <a:t>https</a:t>
            </a:r>
            <a:r>
              <a:rPr lang="nl-NL" dirty="0">
                <a:solidFill>
                  <a:schemeClr val="accent1"/>
                </a:solidFill>
              </a:rPr>
              <a:t>://</a:t>
            </a:r>
            <a:r>
              <a:rPr lang="nl-NL" dirty="0" err="1">
                <a:solidFill>
                  <a:schemeClr val="accent1"/>
                </a:solidFill>
              </a:rPr>
              <a:t>www.umcutrecht.nl</a:t>
            </a:r>
            <a:r>
              <a:rPr lang="nl-NL" dirty="0">
                <a:solidFill>
                  <a:schemeClr val="accent1"/>
                </a:solidFill>
              </a:rPr>
              <a:t>/en/</a:t>
            </a:r>
            <a:r>
              <a:rPr lang="nl-NL" dirty="0" err="1">
                <a:solidFill>
                  <a:schemeClr val="accent1"/>
                </a:solidFill>
              </a:rPr>
              <a:t>science</a:t>
            </a:r>
            <a:r>
              <a:rPr lang="nl-NL" dirty="0">
                <a:solidFill>
                  <a:schemeClr val="accent1"/>
                </a:solidFill>
              </a:rPr>
              <a:t>-in-</a:t>
            </a:r>
            <a:r>
              <a:rPr lang="nl-NL" dirty="0" err="1">
                <a:solidFill>
                  <a:schemeClr val="accent1"/>
                </a:solidFill>
              </a:rPr>
              <a:t>transition</a:t>
            </a:r>
            <a:endParaRPr lang="nl-NL"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0ED91D-0A86-6C43-8AA5-0C19EC4F6073}"/>
              </a:ext>
            </a:extLst>
          </p:cNvPr>
          <p:cNvPicPr>
            <a:picLocks noChangeAspect="1"/>
          </p:cNvPicPr>
          <p:nvPr/>
        </p:nvPicPr>
        <p:blipFill>
          <a:blip r:embed="rId3"/>
          <a:stretch>
            <a:fillRect/>
          </a:stretch>
        </p:blipFill>
        <p:spPr>
          <a:xfrm>
            <a:off x="276836" y="0"/>
            <a:ext cx="8590327" cy="6858000"/>
          </a:xfrm>
          <a:prstGeom prst="rect">
            <a:avLst/>
          </a:prstGeom>
        </p:spPr>
      </p:pic>
    </p:spTree>
    <p:extLst>
      <p:ext uri="{BB962C8B-B14F-4D97-AF65-F5344CB8AC3E}">
        <p14:creationId xmlns:p14="http://schemas.microsoft.com/office/powerpoint/2010/main" val="173906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ek 1">
            <a:extLst>
              <a:ext uri="{FF2B5EF4-FFF2-40B4-BE49-F238E27FC236}">
                <a16:creationId xmlns:a16="http://schemas.microsoft.com/office/drawing/2014/main" id="{00287BD1-D585-4EE7-A416-8A3039EF067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6997700" cy="6057900"/>
          </a:xfrm>
          <a:prstGeom prst="rect">
            <a:avLst/>
          </a:prstGeom>
          <a:noFill/>
          <a:extLst>
            <a:ext uri="{909E8E84-426E-40DD-AFC4-6F175D3DCCD1}">
              <a14:hiddenFill xmlns:a14="http://schemas.microsoft.com/office/drawing/2010/main">
                <a:solidFill>
                  <a:srgbClr val="FFFFFF"/>
                </a:solidFill>
              </a14:hiddenFill>
            </a:ext>
          </a:extLst>
        </p:spPr>
      </p:pic>
      <p:sp>
        <p:nvSpPr>
          <p:cNvPr id="54274" name="Tekstvak 2">
            <a:extLst>
              <a:ext uri="{FF2B5EF4-FFF2-40B4-BE49-F238E27FC236}">
                <a16:creationId xmlns:a16="http://schemas.microsoft.com/office/drawing/2014/main" id="{A6E7F971-CA46-49B0-A4EB-9F6ED73E6F1C}"/>
              </a:ext>
            </a:extLst>
          </p:cNvPr>
          <p:cNvSpPr txBox="1">
            <a:spLocks noChangeArrowheads="1"/>
          </p:cNvSpPr>
          <p:nvPr/>
        </p:nvSpPr>
        <p:spPr bwMode="auto">
          <a:xfrm>
            <a:off x="1908175" y="188913"/>
            <a:ext cx="4679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nl-NL" altLang="en-US" sz="4800" dirty="0" err="1">
                <a:solidFill>
                  <a:srgbClr val="000000"/>
                </a:solidFill>
              </a:rPr>
              <a:t>Today</a:t>
            </a:r>
            <a:r>
              <a:rPr lang="nl-NL" altLang="en-US" sz="4800" dirty="0">
                <a:solidFill>
                  <a:srgbClr val="000000"/>
                </a:solidFill>
              </a:rPr>
              <a:t>, </a:t>
            </a:r>
            <a:r>
              <a:rPr lang="nl-NL" altLang="en-US" sz="4800" dirty="0" err="1">
                <a:solidFill>
                  <a:srgbClr val="000000"/>
                </a:solidFill>
              </a:rPr>
              <a:t>annually</a:t>
            </a:r>
            <a:r>
              <a:rPr lang="nl-NL" altLang="en-US" sz="4800" dirty="0">
                <a:solidFill>
                  <a:srgbClr val="000000"/>
                </a:solidFill>
              </a:rPr>
              <a:t> ≈</a:t>
            </a:r>
          </a:p>
          <a:p>
            <a:pPr defTabSz="914400" eaLnBrk="1" hangingPunct="1"/>
            <a:r>
              <a:rPr lang="nl-NL" altLang="en-US" sz="4800" dirty="0">
                <a:solidFill>
                  <a:srgbClr val="000000"/>
                </a:solidFill>
              </a:rPr>
              <a:t>&gt;2.0 </a:t>
            </a:r>
            <a:r>
              <a:rPr lang="nl-NL" altLang="en-US" sz="4800" dirty="0" err="1">
                <a:solidFill>
                  <a:srgbClr val="000000"/>
                </a:solidFill>
              </a:rPr>
              <a:t>million</a:t>
            </a:r>
            <a:r>
              <a:rPr lang="nl-NL" altLang="en-US" sz="4800" dirty="0">
                <a:solidFill>
                  <a:srgbClr val="000000"/>
                </a:solidFill>
              </a:rPr>
              <a:t> </a:t>
            </a:r>
            <a:r>
              <a:rPr lang="nl-NL" altLang="en-US" sz="4800" dirty="0" err="1">
                <a:solidFill>
                  <a:srgbClr val="000000"/>
                </a:solidFill>
              </a:rPr>
              <a:t>scientific</a:t>
            </a:r>
            <a:r>
              <a:rPr lang="nl-NL" altLang="en-US" sz="4800" dirty="0">
                <a:solidFill>
                  <a:srgbClr val="000000"/>
                </a:solidFill>
              </a:rPr>
              <a:t> </a:t>
            </a:r>
            <a:r>
              <a:rPr lang="nl-NL" altLang="en-US" sz="4800" dirty="0" err="1">
                <a:solidFill>
                  <a:srgbClr val="000000"/>
                </a:solidFill>
              </a:rPr>
              <a:t>publications</a:t>
            </a:r>
            <a:r>
              <a:rPr lang="nl-NL" altLang="en-US" sz="4800" dirty="0">
                <a:solidFill>
                  <a:srgbClr val="000000"/>
                </a:solidFill>
              </a:rPr>
              <a:t> </a:t>
            </a:r>
          </a:p>
          <a:p>
            <a:pPr defTabSz="914400" eaLnBrk="1" hangingPunct="1"/>
            <a:r>
              <a:rPr lang="nl-NL" altLang="en-US" sz="3600" dirty="0">
                <a:solidFill>
                  <a:srgbClr val="000000"/>
                </a:solidFill>
              </a:rPr>
              <a:t>3% </a:t>
            </a:r>
            <a:r>
              <a:rPr lang="nl-NL" altLang="en-US" sz="3600" dirty="0" err="1">
                <a:solidFill>
                  <a:srgbClr val="000000"/>
                </a:solidFill>
              </a:rPr>
              <a:t>annual</a:t>
            </a:r>
            <a:r>
              <a:rPr lang="nl-NL" altLang="en-US" sz="3600" dirty="0">
                <a:solidFill>
                  <a:srgbClr val="000000"/>
                </a:solidFill>
              </a:rPr>
              <a:t> </a:t>
            </a:r>
            <a:r>
              <a:rPr lang="nl-NL" altLang="en-US" sz="3600" dirty="0" err="1">
                <a:solidFill>
                  <a:srgbClr val="000000"/>
                </a:solidFill>
              </a:rPr>
              <a:t>growth</a:t>
            </a:r>
            <a:endParaRPr lang="nl-NL" altLang="en-US" sz="3600" dirty="0">
              <a:solidFill>
                <a:srgbClr val="000000"/>
              </a:solidFill>
            </a:endParaRPr>
          </a:p>
        </p:txBody>
      </p:sp>
    </p:spTree>
    <p:extLst>
      <p:ext uri="{BB962C8B-B14F-4D97-AF65-F5344CB8AC3E}">
        <p14:creationId xmlns:p14="http://schemas.microsoft.com/office/powerpoint/2010/main" val="280758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kstvak 2">
            <a:extLst>
              <a:ext uri="{FF2B5EF4-FFF2-40B4-BE49-F238E27FC236}">
                <a16:creationId xmlns:a16="http://schemas.microsoft.com/office/drawing/2014/main" id="{2217C19B-87EA-5D4E-BA52-6C24C28F1112}"/>
              </a:ext>
            </a:extLst>
          </p:cNvPr>
          <p:cNvSpPr txBox="1">
            <a:spLocks noChangeArrowheads="1"/>
          </p:cNvSpPr>
          <p:nvPr/>
        </p:nvSpPr>
        <p:spPr bwMode="auto">
          <a:xfrm>
            <a:off x="872728" y="466722"/>
            <a:ext cx="72080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nl-NL" altLang="en-US" sz="2400" b="1" dirty="0" err="1">
                <a:solidFill>
                  <a:srgbClr val="1961AB"/>
                </a:solidFill>
                <a:latin typeface="Segoe UI" panose="020B0502040204020203" pitchFamily="34" charset="0"/>
              </a:rPr>
              <a:t>Systemic</a:t>
            </a:r>
            <a:r>
              <a:rPr lang="nl-NL" altLang="en-US" sz="2400" b="1" dirty="0">
                <a:solidFill>
                  <a:srgbClr val="1961AB"/>
                </a:solidFill>
                <a:latin typeface="Segoe UI" panose="020B0502040204020203" pitchFamily="34" charset="0"/>
              </a:rPr>
              <a:t> </a:t>
            </a:r>
            <a:r>
              <a:rPr lang="nl-NL" altLang="en-US" sz="2400" b="1" dirty="0" err="1">
                <a:solidFill>
                  <a:srgbClr val="1961AB"/>
                </a:solidFill>
                <a:latin typeface="Segoe UI" panose="020B0502040204020203" pitchFamily="34" charset="0"/>
              </a:rPr>
              <a:t>Interventions</a:t>
            </a:r>
            <a:r>
              <a:rPr lang="nl-NL" altLang="en-US" sz="2400" b="1" dirty="0">
                <a:solidFill>
                  <a:srgbClr val="1961AB"/>
                </a:solidFill>
                <a:latin typeface="Segoe UI" panose="020B0502040204020203" pitchFamily="34" charset="0"/>
              </a:rPr>
              <a:t> </a:t>
            </a:r>
            <a:r>
              <a:rPr lang="nl-NL" altLang="en-US" sz="2400" b="1" dirty="0" err="1">
                <a:solidFill>
                  <a:srgbClr val="1961AB"/>
                </a:solidFill>
                <a:latin typeface="Segoe UI" panose="020B0502040204020203" pitchFamily="34" charset="0"/>
              </a:rPr>
              <a:t>to</a:t>
            </a:r>
            <a:r>
              <a:rPr lang="nl-NL" altLang="en-US" sz="2400" b="1" dirty="0">
                <a:solidFill>
                  <a:srgbClr val="1961AB"/>
                </a:solidFill>
                <a:latin typeface="Segoe UI" panose="020B0502040204020203" pitchFamily="34" charset="0"/>
              </a:rPr>
              <a:t> </a:t>
            </a:r>
            <a:r>
              <a:rPr lang="nl-NL" altLang="en-US" sz="2400" b="1" dirty="0" err="1">
                <a:solidFill>
                  <a:srgbClr val="1961AB"/>
                </a:solidFill>
                <a:latin typeface="Segoe UI" panose="020B0502040204020203" pitchFamily="34" charset="0"/>
              </a:rPr>
              <a:t>improve</a:t>
            </a:r>
            <a:r>
              <a:rPr lang="nl-NL" altLang="en-US" sz="2400" b="1" dirty="0">
                <a:solidFill>
                  <a:srgbClr val="1961AB"/>
                </a:solidFill>
                <a:latin typeface="Segoe UI" panose="020B0502040204020203" pitchFamily="34" charset="0"/>
              </a:rPr>
              <a:t> </a:t>
            </a:r>
            <a:r>
              <a:rPr lang="nl-NL" altLang="en-US" sz="2400" b="1" dirty="0" err="1">
                <a:solidFill>
                  <a:srgbClr val="1961AB"/>
                </a:solidFill>
                <a:latin typeface="Segoe UI" panose="020B0502040204020203" pitchFamily="34" charset="0"/>
              </a:rPr>
              <a:t>quality</a:t>
            </a:r>
            <a:r>
              <a:rPr lang="nl-NL" altLang="en-US" sz="2400" b="1" dirty="0">
                <a:solidFill>
                  <a:srgbClr val="1961AB"/>
                </a:solidFill>
                <a:latin typeface="Segoe UI" panose="020B0502040204020203" pitchFamily="34" charset="0"/>
              </a:rPr>
              <a:t>, impact </a:t>
            </a:r>
            <a:r>
              <a:rPr lang="nl-NL" altLang="en-US" sz="2400" b="1" dirty="0" err="1">
                <a:solidFill>
                  <a:srgbClr val="1961AB"/>
                </a:solidFill>
                <a:latin typeface="Segoe UI" panose="020B0502040204020203" pitchFamily="34" charset="0"/>
              </a:rPr>
              <a:t>and</a:t>
            </a:r>
            <a:r>
              <a:rPr lang="nl-NL" altLang="en-US" sz="2400" b="1" dirty="0">
                <a:solidFill>
                  <a:srgbClr val="1961AB"/>
                </a:solidFill>
                <a:latin typeface="Segoe UI" panose="020B0502040204020203" pitchFamily="34" charset="0"/>
              </a:rPr>
              <a:t> </a:t>
            </a:r>
            <a:r>
              <a:rPr lang="nl-NL" altLang="en-US" sz="2400" b="1" dirty="0" err="1">
                <a:solidFill>
                  <a:srgbClr val="1961AB"/>
                </a:solidFill>
                <a:latin typeface="Segoe UI" panose="020B0502040204020203" pitchFamily="34" charset="0"/>
              </a:rPr>
              <a:t>integrity</a:t>
            </a:r>
            <a:r>
              <a:rPr lang="nl-NL" altLang="en-US" sz="2400" b="1" dirty="0">
                <a:solidFill>
                  <a:srgbClr val="1961AB"/>
                </a:solidFill>
                <a:latin typeface="Segoe UI" panose="020B0502040204020203" pitchFamily="34" charset="0"/>
              </a:rPr>
              <a:t> at </a:t>
            </a:r>
            <a:r>
              <a:rPr lang="nl-NL" altLang="en-US" sz="2400" b="1" dirty="0" err="1">
                <a:solidFill>
                  <a:srgbClr val="1961AB"/>
                </a:solidFill>
                <a:latin typeface="Segoe UI" panose="020B0502040204020203" pitchFamily="34" charset="0"/>
              </a:rPr>
              <a:t>all</a:t>
            </a:r>
            <a:r>
              <a:rPr lang="nl-NL" altLang="en-US" sz="2400" b="1" dirty="0">
                <a:solidFill>
                  <a:srgbClr val="1961AB"/>
                </a:solidFill>
                <a:latin typeface="Segoe UI" panose="020B0502040204020203" pitchFamily="34" charset="0"/>
              </a:rPr>
              <a:t> levels</a:t>
            </a:r>
          </a:p>
        </p:txBody>
      </p:sp>
      <p:pic>
        <p:nvPicPr>
          <p:cNvPr id="143362" name="Afbeelding 5">
            <a:extLst>
              <a:ext uri="{FF2B5EF4-FFF2-40B4-BE49-F238E27FC236}">
                <a16:creationId xmlns:a16="http://schemas.microsoft.com/office/drawing/2014/main" id="{2437A364-D460-3D4E-A6DD-F7B6116EF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916" b="34624"/>
          <a:stretch>
            <a:fillRect/>
          </a:stretch>
        </p:blipFill>
        <p:spPr bwMode="auto">
          <a:xfrm>
            <a:off x="682228" y="2981374"/>
            <a:ext cx="4546998" cy="304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kstvak 3">
            <a:extLst>
              <a:ext uri="{FF2B5EF4-FFF2-40B4-BE49-F238E27FC236}">
                <a16:creationId xmlns:a16="http://schemas.microsoft.com/office/drawing/2014/main" id="{B1B9771B-1CA6-D340-AAE0-331C7EA5784E}"/>
              </a:ext>
            </a:extLst>
          </p:cNvPr>
          <p:cNvSpPr txBox="1">
            <a:spLocks noChangeArrowheads="1"/>
          </p:cNvSpPr>
          <p:nvPr/>
        </p:nvSpPr>
        <p:spPr bwMode="auto">
          <a:xfrm>
            <a:off x="5455449" y="1888325"/>
            <a:ext cx="2274094" cy="2031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en-US" b="1" u="sng" dirty="0" err="1"/>
              <a:t>Inclusive</a:t>
            </a:r>
            <a:r>
              <a:rPr lang="nl-NL" altLang="en-US" b="1" u="sng" dirty="0"/>
              <a:t> indicators</a:t>
            </a:r>
          </a:p>
          <a:p>
            <a:endParaRPr lang="nl-NL" altLang="en-US" b="1" dirty="0"/>
          </a:p>
          <a:p>
            <a:r>
              <a:rPr lang="nl-NL" altLang="en-US" b="1" dirty="0" err="1"/>
              <a:t>Quality</a:t>
            </a:r>
            <a:r>
              <a:rPr lang="nl-NL" altLang="en-US" b="1" dirty="0"/>
              <a:t> </a:t>
            </a:r>
          </a:p>
          <a:p>
            <a:r>
              <a:rPr lang="nl-NL" altLang="en-US" b="1" dirty="0" err="1"/>
              <a:t>Societal</a:t>
            </a:r>
            <a:r>
              <a:rPr lang="nl-NL" altLang="en-US" b="1" dirty="0"/>
              <a:t> Impact</a:t>
            </a:r>
          </a:p>
          <a:p>
            <a:r>
              <a:rPr lang="nl-NL" altLang="en-US" b="1" dirty="0" err="1"/>
              <a:t>Use</a:t>
            </a:r>
            <a:r>
              <a:rPr lang="nl-NL" altLang="en-US" b="1" dirty="0"/>
              <a:t> in </a:t>
            </a:r>
            <a:r>
              <a:rPr lang="nl-NL" altLang="en-US" b="1" dirty="0" err="1"/>
              <a:t>and</a:t>
            </a:r>
            <a:r>
              <a:rPr lang="nl-NL" altLang="en-US" b="1" dirty="0"/>
              <a:t> </a:t>
            </a:r>
            <a:r>
              <a:rPr lang="nl-NL" altLang="en-US" b="1" dirty="0" err="1"/>
              <a:t>outside</a:t>
            </a:r>
            <a:r>
              <a:rPr lang="nl-NL" altLang="en-US" b="1" dirty="0"/>
              <a:t> </a:t>
            </a:r>
            <a:r>
              <a:rPr lang="nl-NL" altLang="en-US" b="1" dirty="0" err="1"/>
              <a:t>academia</a:t>
            </a:r>
            <a:endParaRPr lang="nl-NL" altLang="en-US" b="1" dirty="0"/>
          </a:p>
          <a:p>
            <a:r>
              <a:rPr lang="nl-NL" altLang="en-US" b="1" dirty="0" err="1"/>
              <a:t>Process</a:t>
            </a:r>
            <a:r>
              <a:rPr lang="nl-NL" altLang="en-US" b="1" dirty="0"/>
              <a:t> Indicators</a:t>
            </a:r>
          </a:p>
        </p:txBody>
      </p:sp>
      <p:sp>
        <p:nvSpPr>
          <p:cNvPr id="143364" name="Tekstvak 1">
            <a:extLst>
              <a:ext uri="{FF2B5EF4-FFF2-40B4-BE49-F238E27FC236}">
                <a16:creationId xmlns:a16="http://schemas.microsoft.com/office/drawing/2014/main" id="{266DAF83-0F00-6A40-8A13-F680C427C288}"/>
              </a:ext>
            </a:extLst>
          </p:cNvPr>
          <p:cNvSpPr txBox="1">
            <a:spLocks noChangeArrowheads="1"/>
          </p:cNvSpPr>
          <p:nvPr/>
        </p:nvSpPr>
        <p:spPr bwMode="auto">
          <a:xfrm>
            <a:off x="5516172" y="5464971"/>
            <a:ext cx="2420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b="1" dirty="0"/>
              <a:t>OA publishing</a:t>
            </a:r>
          </a:p>
          <a:p>
            <a:r>
              <a:rPr lang="en-US" altLang="en-US" b="1" dirty="0"/>
              <a:t>FAIR data sharing</a:t>
            </a:r>
          </a:p>
        </p:txBody>
      </p:sp>
      <p:sp>
        <p:nvSpPr>
          <p:cNvPr id="3" name="Tekstvak 2">
            <a:extLst>
              <a:ext uri="{FF2B5EF4-FFF2-40B4-BE49-F238E27FC236}">
                <a16:creationId xmlns:a16="http://schemas.microsoft.com/office/drawing/2014/main" id="{18ADDFFF-AEF6-204F-A525-92FB1589AE14}"/>
              </a:ext>
            </a:extLst>
          </p:cNvPr>
          <p:cNvSpPr txBox="1"/>
          <p:nvPr/>
        </p:nvSpPr>
        <p:spPr>
          <a:xfrm>
            <a:off x="5503073" y="4362461"/>
            <a:ext cx="2433680"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OPEN PEER REVIEW</a:t>
            </a:r>
          </a:p>
          <a:p>
            <a:pPr>
              <a:defRPr/>
            </a:pPr>
            <a:r>
              <a:rPr lang="en-US" dirty="0"/>
              <a:t>POST PUB PEER REVIEW</a:t>
            </a:r>
          </a:p>
        </p:txBody>
      </p:sp>
      <p:sp>
        <p:nvSpPr>
          <p:cNvPr id="143367" name="Tekstvak 7">
            <a:extLst>
              <a:ext uri="{FF2B5EF4-FFF2-40B4-BE49-F238E27FC236}">
                <a16:creationId xmlns:a16="http://schemas.microsoft.com/office/drawing/2014/main" id="{C196F586-7BA9-2E4F-AD17-0A3E4CDB6A58}"/>
              </a:ext>
            </a:extLst>
          </p:cNvPr>
          <p:cNvSpPr txBox="1">
            <a:spLocks noChangeArrowheads="1"/>
          </p:cNvSpPr>
          <p:nvPr/>
        </p:nvSpPr>
        <p:spPr bwMode="auto">
          <a:xfrm>
            <a:off x="658409" y="1576544"/>
            <a:ext cx="439936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nl-NL" altLang="en-US" sz="2400" b="1" dirty="0"/>
              <a:t>Engagement of </a:t>
            </a:r>
            <a:r>
              <a:rPr lang="nl-NL" altLang="en-US" sz="2400" b="1" dirty="0" err="1"/>
              <a:t>societal</a:t>
            </a:r>
            <a:r>
              <a:rPr lang="nl-NL" altLang="en-US" sz="2400" b="1" dirty="0"/>
              <a:t> stakeholders in </a:t>
            </a:r>
            <a:r>
              <a:rPr lang="nl-NL" altLang="en-US" sz="2400" b="1" dirty="0" err="1"/>
              <a:t>problem</a:t>
            </a:r>
            <a:r>
              <a:rPr lang="nl-NL" altLang="en-US" sz="2400" b="1" dirty="0"/>
              <a:t> </a:t>
            </a:r>
            <a:r>
              <a:rPr lang="nl-NL" altLang="en-US" sz="2400" b="1" dirty="0" err="1"/>
              <a:t>choice</a:t>
            </a:r>
            <a:r>
              <a:rPr lang="nl-NL" altLang="en-US" sz="2400" b="1" dirty="0"/>
              <a:t> research </a:t>
            </a:r>
            <a:r>
              <a:rPr lang="nl-NL" altLang="en-US" sz="2400" b="1" dirty="0" err="1"/>
              <a:t>and</a:t>
            </a:r>
            <a:r>
              <a:rPr lang="nl-NL" altLang="en-US" sz="2400" b="1" dirty="0"/>
              <a:t> </a:t>
            </a:r>
            <a:r>
              <a:rPr lang="nl-NL" altLang="en-US" sz="2400" b="1" dirty="0" err="1"/>
              <a:t>evaluation</a:t>
            </a:r>
            <a:r>
              <a:rPr lang="nl-NL" altLang="en-US" sz="2400" b="1" dirty="0"/>
              <a:t> </a:t>
            </a:r>
            <a:endParaRPr lang="nl-NL" altLang="en-US" sz="2400" b="1" i="1" dirty="0"/>
          </a:p>
        </p:txBody>
      </p:sp>
      <p:pic>
        <p:nvPicPr>
          <p:cNvPr id="10" name="Afbeelding 9">
            <a:extLst>
              <a:ext uri="{FF2B5EF4-FFF2-40B4-BE49-F238E27FC236}">
                <a16:creationId xmlns:a16="http://schemas.microsoft.com/office/drawing/2014/main" id="{12083F33-507A-B14A-83A0-2F50F2B0824E}"/>
              </a:ext>
            </a:extLst>
          </p:cNvPr>
          <p:cNvPicPr>
            <a:picLocks noChangeAspect="1"/>
          </p:cNvPicPr>
          <p:nvPr/>
        </p:nvPicPr>
        <p:blipFill>
          <a:blip r:embed="rId4"/>
          <a:stretch>
            <a:fillRect/>
          </a:stretch>
        </p:blipFill>
        <p:spPr>
          <a:xfrm>
            <a:off x="444012" y="6236765"/>
            <a:ext cx="2316384" cy="559513"/>
          </a:xfrm>
          <a:prstGeom prst="rect">
            <a:avLst/>
          </a:prstGeom>
        </p:spPr>
      </p:pic>
    </p:spTree>
    <p:extLst>
      <p:ext uri="{BB962C8B-B14F-4D97-AF65-F5344CB8AC3E}">
        <p14:creationId xmlns:p14="http://schemas.microsoft.com/office/powerpoint/2010/main" val="93760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69649F-534F-AD49-8DE9-68B708577176}"/>
              </a:ext>
            </a:extLst>
          </p:cNvPr>
          <p:cNvSpPr>
            <a:spLocks noGrp="1"/>
          </p:cNvSpPr>
          <p:nvPr>
            <p:ph type="title"/>
          </p:nvPr>
        </p:nvSpPr>
        <p:spPr>
          <a:xfrm>
            <a:off x="739619" y="1729004"/>
            <a:ext cx="7704293" cy="3771684"/>
          </a:xfrm>
        </p:spPr>
        <p:txBody>
          <a:bodyPr/>
          <a:lstStyle/>
          <a:p>
            <a:r>
              <a:rPr lang="en-US" dirty="0">
                <a:solidFill>
                  <a:schemeClr val="tx1"/>
                </a:solidFill>
              </a:rPr>
              <a:t>Open Science will:</a:t>
            </a:r>
            <a:br>
              <a:rPr lang="en-US" dirty="0">
                <a:solidFill>
                  <a:schemeClr val="tx1"/>
                </a:solidFill>
              </a:rPr>
            </a:br>
            <a:br>
              <a:rPr lang="en-US" dirty="0">
                <a:solidFill>
                  <a:schemeClr val="tx1"/>
                </a:solidFill>
              </a:rPr>
            </a:br>
            <a:r>
              <a:rPr lang="en-US" sz="2400" b="0" dirty="0">
                <a:solidFill>
                  <a:schemeClr val="accent1"/>
                </a:solidFill>
              </a:rPr>
              <a:t>At the organizational level improve academic culture and the daily practice of research </a:t>
            </a:r>
            <a:br>
              <a:rPr lang="en-US" sz="2400" b="0" dirty="0">
                <a:solidFill>
                  <a:schemeClr val="accent1"/>
                </a:solidFill>
              </a:rPr>
            </a:br>
            <a:br>
              <a:rPr lang="en-US" sz="2400" b="0" dirty="0">
                <a:solidFill>
                  <a:schemeClr val="accent1"/>
                </a:solidFill>
              </a:rPr>
            </a:br>
            <a:r>
              <a:rPr lang="en-US" sz="2400" b="0" dirty="0">
                <a:solidFill>
                  <a:schemeClr val="accent1"/>
                </a:solidFill>
              </a:rPr>
              <a:t>Foster responsible research conduct and research integrity at several levels</a:t>
            </a:r>
            <a:br>
              <a:rPr lang="en-US" sz="2400" b="0" dirty="0">
                <a:solidFill>
                  <a:schemeClr val="accent1"/>
                </a:solidFill>
              </a:rPr>
            </a:br>
            <a:br>
              <a:rPr lang="en-US" sz="2400" b="0" dirty="0">
                <a:solidFill>
                  <a:schemeClr val="accent1"/>
                </a:solidFill>
              </a:rPr>
            </a:br>
            <a:r>
              <a:rPr lang="en-US" sz="2400" b="0" dirty="0">
                <a:solidFill>
                  <a:schemeClr val="accent1"/>
                </a:solidFill>
              </a:rPr>
              <a:t>Will improve the interaction with society and increase the impact of science</a:t>
            </a:r>
            <a:br>
              <a:rPr lang="en-US" sz="2400" b="0" dirty="0">
                <a:solidFill>
                  <a:schemeClr val="tx1"/>
                </a:solidFill>
              </a:rPr>
            </a:br>
            <a:br>
              <a:rPr lang="en-US" sz="2000" dirty="0">
                <a:solidFill>
                  <a:schemeClr val="tx1"/>
                </a:solidFill>
              </a:rPr>
            </a:br>
            <a:br>
              <a:rPr lang="en-US" sz="2000" dirty="0"/>
            </a:br>
            <a:r>
              <a:rPr lang="en-US" sz="2000" dirty="0"/>
              <a:t> </a:t>
            </a:r>
            <a:br>
              <a:rPr lang="en-US" dirty="0"/>
            </a:br>
            <a:br>
              <a:rPr lang="en-US" dirty="0"/>
            </a:br>
            <a:endParaRPr lang="en-US" dirty="0"/>
          </a:p>
        </p:txBody>
      </p:sp>
      <p:sp>
        <p:nvSpPr>
          <p:cNvPr id="5" name="Tekstvak 4">
            <a:extLst>
              <a:ext uri="{FF2B5EF4-FFF2-40B4-BE49-F238E27FC236}">
                <a16:creationId xmlns:a16="http://schemas.microsoft.com/office/drawing/2014/main" id="{11B64A3F-EB6B-E945-B8E9-DBCA7E90B9D8}"/>
              </a:ext>
            </a:extLst>
          </p:cNvPr>
          <p:cNvSpPr txBox="1"/>
          <p:nvPr/>
        </p:nvSpPr>
        <p:spPr>
          <a:xfrm>
            <a:off x="2085980" y="728658"/>
            <a:ext cx="5116914" cy="584775"/>
          </a:xfrm>
          <a:prstGeom prst="rect">
            <a:avLst/>
          </a:prstGeom>
          <a:noFill/>
        </p:spPr>
        <p:txBody>
          <a:bodyPr wrap="none" rtlCol="0">
            <a:spAutoFit/>
          </a:bodyPr>
          <a:lstStyle/>
          <a:p>
            <a:r>
              <a:rPr lang="en-US" sz="3200" b="1" dirty="0">
                <a:solidFill>
                  <a:schemeClr val="tx2"/>
                </a:solidFill>
              </a:rPr>
              <a:t>The Promise of Open Science</a:t>
            </a:r>
          </a:p>
        </p:txBody>
      </p:sp>
      <p:pic>
        <p:nvPicPr>
          <p:cNvPr id="6" name="Afbeelding 5">
            <a:extLst>
              <a:ext uri="{FF2B5EF4-FFF2-40B4-BE49-F238E27FC236}">
                <a16:creationId xmlns:a16="http://schemas.microsoft.com/office/drawing/2014/main" id="{A932D776-FA7F-BC4B-9417-B418B9DB68C7}"/>
              </a:ext>
            </a:extLst>
          </p:cNvPr>
          <p:cNvPicPr>
            <a:picLocks noChangeAspect="1"/>
          </p:cNvPicPr>
          <p:nvPr/>
        </p:nvPicPr>
        <p:blipFill>
          <a:blip r:embed="rId2"/>
          <a:stretch>
            <a:fillRect/>
          </a:stretch>
        </p:blipFill>
        <p:spPr>
          <a:xfrm>
            <a:off x="444012" y="5910190"/>
            <a:ext cx="2316384" cy="559513"/>
          </a:xfrm>
          <a:prstGeom prst="rect">
            <a:avLst/>
          </a:prstGeom>
        </p:spPr>
      </p:pic>
    </p:spTree>
    <p:extLst>
      <p:ext uri="{BB962C8B-B14F-4D97-AF65-F5344CB8AC3E}">
        <p14:creationId xmlns:p14="http://schemas.microsoft.com/office/powerpoint/2010/main" val="50239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nowledge sector takes major step forward in new approach to recognising and rewarding academics ">
            <a:extLst>
              <a:ext uri="{FF2B5EF4-FFF2-40B4-BE49-F238E27FC236}">
                <a16:creationId xmlns:a16="http://schemas.microsoft.com/office/drawing/2014/main" id="{65E77D69-8C9C-8949-8596-26DAB959E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19" y="442056"/>
            <a:ext cx="5134708" cy="542611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933BBB2-7E8A-ED4B-B961-861AC96507E1}"/>
              </a:ext>
            </a:extLst>
          </p:cNvPr>
          <p:cNvSpPr txBox="1"/>
          <p:nvPr/>
        </p:nvSpPr>
        <p:spPr>
          <a:xfrm>
            <a:off x="422031" y="6133507"/>
            <a:ext cx="15424201" cy="923330"/>
          </a:xfrm>
          <a:prstGeom prst="rect">
            <a:avLst/>
          </a:prstGeom>
          <a:noFill/>
        </p:spPr>
        <p:txBody>
          <a:bodyPr wrap="square" rtlCol="0">
            <a:spAutoFit/>
          </a:bodyPr>
          <a:lstStyle/>
          <a:p>
            <a:r>
              <a:rPr lang="nl-NL" dirty="0">
                <a:hlinkClick r:id="rId3"/>
              </a:rPr>
              <a:t>https://www.vsnu.nl/recognitionandrewards/wp-content/uploads/2019/11/</a:t>
            </a:r>
            <a:endParaRPr lang="nl-NL" dirty="0"/>
          </a:p>
          <a:p>
            <a:r>
              <a:rPr lang="nl-NL" dirty="0"/>
              <a:t>Position-paper-Room-for-everyone%E2%80%99s-talent.pdf</a:t>
            </a:r>
          </a:p>
          <a:p>
            <a:endParaRPr lang="nl-NL" dirty="0"/>
          </a:p>
        </p:txBody>
      </p:sp>
    </p:spTree>
    <p:extLst>
      <p:ext uri="{BB962C8B-B14F-4D97-AF65-F5344CB8AC3E}">
        <p14:creationId xmlns:p14="http://schemas.microsoft.com/office/powerpoint/2010/main" val="7359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83C-DA74-2243-88AC-6BAE15E4E1BD}"/>
              </a:ext>
            </a:extLst>
          </p:cNvPr>
          <p:cNvSpPr>
            <a:spLocks noGrp="1"/>
          </p:cNvSpPr>
          <p:nvPr>
            <p:ph type="title"/>
          </p:nvPr>
        </p:nvSpPr>
        <p:spPr>
          <a:xfrm>
            <a:off x="914401" y="1913759"/>
            <a:ext cx="7489860" cy="3921962"/>
          </a:xfrm>
        </p:spPr>
        <p:txBody>
          <a:bodyPr>
            <a:normAutofit fontScale="90000"/>
          </a:bodyPr>
          <a:lstStyle/>
          <a:p>
            <a:br>
              <a:rPr lang="en-US" sz="2400" dirty="0">
                <a:solidFill>
                  <a:srgbClr val="000000"/>
                </a:solidFill>
              </a:rPr>
            </a:br>
            <a:r>
              <a:rPr lang="en-US" sz="2400" u="sng" dirty="0">
                <a:solidFill>
                  <a:srgbClr val="000000"/>
                </a:solidFill>
              </a:rPr>
              <a:t>Re-think</a:t>
            </a:r>
            <a:br>
              <a:rPr lang="en-US" sz="2400" u="sng" dirty="0">
                <a:solidFill>
                  <a:srgbClr val="000000"/>
                </a:solidFill>
              </a:rPr>
            </a:br>
            <a:br>
              <a:rPr lang="en-US" sz="2400" dirty="0">
                <a:solidFill>
                  <a:srgbClr val="000000"/>
                </a:solidFill>
              </a:rPr>
            </a:br>
            <a:r>
              <a:rPr lang="en-US" sz="2400" dirty="0">
                <a:solidFill>
                  <a:schemeClr val="accent1"/>
                </a:solidFill>
              </a:rPr>
              <a:t>1. 	the practice and problems of research</a:t>
            </a:r>
            <a:br>
              <a:rPr lang="en-US" sz="2400" dirty="0">
                <a:solidFill>
                  <a:schemeClr val="accent1"/>
                </a:solidFill>
              </a:rPr>
            </a:br>
            <a:r>
              <a:rPr lang="en-US" sz="2400" dirty="0">
                <a:solidFill>
                  <a:schemeClr val="accent1"/>
                </a:solidFill>
              </a:rPr>
              <a:t>2. 	the dominant system of Incentives and Rewards </a:t>
            </a:r>
            <a:br>
              <a:rPr lang="en-US" sz="2400" dirty="0">
                <a:solidFill>
                  <a:schemeClr val="accent1"/>
                </a:solidFill>
              </a:rPr>
            </a:br>
            <a:r>
              <a:rPr lang="en-US" sz="2400" dirty="0">
                <a:solidFill>
                  <a:schemeClr val="accent1"/>
                </a:solidFill>
              </a:rPr>
              <a:t>3. 	the ‘different’ underlying ideas (ideologies) about 	Science, Research and Academia.</a:t>
            </a:r>
            <a:br>
              <a:rPr lang="en-US" sz="2400" dirty="0">
                <a:solidFill>
                  <a:schemeClr val="accent1"/>
                </a:solidFill>
              </a:rPr>
            </a:br>
            <a:br>
              <a:rPr lang="en-US" sz="2400" dirty="0">
                <a:solidFill>
                  <a:schemeClr val="accent1"/>
                </a:solidFill>
              </a:rPr>
            </a:br>
            <a:r>
              <a:rPr lang="en-US" sz="2400" u="sng" dirty="0">
                <a:solidFill>
                  <a:srgbClr val="000000"/>
                </a:solidFill>
              </a:rPr>
              <a:t>Design, try evaluate interventions</a:t>
            </a:r>
            <a:br>
              <a:rPr lang="en-US" sz="2400" dirty="0">
                <a:solidFill>
                  <a:srgbClr val="000000"/>
                </a:solidFill>
              </a:rPr>
            </a:br>
            <a:br>
              <a:rPr lang="en-US" sz="2400" dirty="0">
                <a:solidFill>
                  <a:srgbClr val="000000"/>
                </a:solidFill>
              </a:rPr>
            </a:br>
            <a:endParaRPr lang="en-US" sz="2400" dirty="0">
              <a:solidFill>
                <a:srgbClr val="000000"/>
              </a:solidFill>
            </a:endParaRPr>
          </a:p>
        </p:txBody>
      </p:sp>
      <p:sp>
        <p:nvSpPr>
          <p:cNvPr id="5" name="Title 1">
            <a:extLst>
              <a:ext uri="{FF2B5EF4-FFF2-40B4-BE49-F238E27FC236}">
                <a16:creationId xmlns:a16="http://schemas.microsoft.com/office/drawing/2014/main" id="{3E2ABAC1-9419-D347-A936-EC7702ED45BF}"/>
              </a:ext>
            </a:extLst>
          </p:cNvPr>
          <p:cNvSpPr txBox="1">
            <a:spLocks/>
          </p:cNvSpPr>
          <p:nvPr/>
        </p:nvSpPr>
        <p:spPr bwMode="auto">
          <a:xfrm>
            <a:off x="914401" y="615945"/>
            <a:ext cx="7386638" cy="769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i="0" kern="1200">
                <a:solidFill>
                  <a:schemeClr val="tx2"/>
                </a:solidFill>
                <a:latin typeface="Segoe UI"/>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pPr algn="ctr"/>
            <a:r>
              <a:rPr lang="nl-NL" altLang="en-US" sz="4000" dirty="0">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Transition</a:t>
            </a:r>
            <a:r>
              <a:rPr lang="nl-NL" altLang="en-US" dirty="0">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to</a:t>
            </a:r>
            <a:r>
              <a:rPr lang="nl-NL" altLang="en-US" dirty="0">
                <a:latin typeface="Segoe UI" panose="020B0502040204020203" pitchFamily="34" charset="0"/>
                <a:ea typeface="ＭＳ Ｐゴシック" panose="020B0600070205080204" pitchFamily="34" charset="-128"/>
              </a:rPr>
              <a:t> Open </a:t>
            </a:r>
            <a:r>
              <a:rPr lang="nl-NL" altLang="en-US" dirty="0" err="1">
                <a:latin typeface="Segoe UI" panose="020B0502040204020203" pitchFamily="34" charset="0"/>
                <a:ea typeface="ＭＳ Ｐゴシック" panose="020B0600070205080204" pitchFamily="34" charset="-128"/>
              </a:rPr>
              <a:t>Science</a:t>
            </a:r>
            <a:r>
              <a:rPr lang="nl-NL" altLang="en-US" dirty="0">
                <a:latin typeface="Segoe UI" panose="020B0502040204020203" pitchFamily="34" charset="0"/>
                <a:ea typeface="ＭＳ Ｐゴシック" panose="020B0600070205080204" pitchFamily="34" charset="-128"/>
              </a:rPr>
              <a:t>: </a:t>
            </a:r>
          </a:p>
          <a:p>
            <a:pPr algn="ctr"/>
            <a:r>
              <a:rPr lang="nl-NL" altLang="en-US" dirty="0" err="1">
                <a:latin typeface="Segoe UI" panose="020B0502040204020203" pitchFamily="34" charset="0"/>
                <a:ea typeface="ＭＳ Ｐゴシック" panose="020B0600070205080204" pitchFamily="34" charset="-128"/>
              </a:rPr>
              <a:t>why</a:t>
            </a:r>
            <a:r>
              <a:rPr lang="nl-NL" altLang="en-US" dirty="0">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and</a:t>
            </a:r>
            <a:r>
              <a:rPr lang="nl-NL" altLang="en-US" dirty="0">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how</a:t>
            </a:r>
            <a:r>
              <a:rPr lang="nl-NL" altLang="en-US" dirty="0">
                <a:latin typeface="Segoe UI" panose="020B0502040204020203" pitchFamily="34" charset="0"/>
                <a:ea typeface="ＭＳ Ｐゴシック" panose="020B0600070205080204" pitchFamily="34" charset="-128"/>
              </a:rPr>
              <a:t>?</a:t>
            </a:r>
            <a:endParaRPr lang="en-US" altLang="en-US" dirty="0">
              <a:solidFill>
                <a:schemeClr val="accent1"/>
              </a:solidFill>
              <a:latin typeface="Myriad Pro" pitchFamily="34" charset="0"/>
              <a:ea typeface="ＭＳ Ｐゴシック" panose="020B0600070205080204" pitchFamily="34" charset="-128"/>
            </a:endParaRPr>
          </a:p>
        </p:txBody>
      </p:sp>
      <p:pic>
        <p:nvPicPr>
          <p:cNvPr id="6" name="Afbeelding 5">
            <a:extLst>
              <a:ext uri="{FF2B5EF4-FFF2-40B4-BE49-F238E27FC236}">
                <a16:creationId xmlns:a16="http://schemas.microsoft.com/office/drawing/2014/main" id="{341C054C-CF72-3F4E-83A2-314CDD29F2B8}"/>
              </a:ext>
            </a:extLst>
          </p:cNvPr>
          <p:cNvPicPr>
            <a:picLocks noChangeAspect="1"/>
          </p:cNvPicPr>
          <p:nvPr/>
        </p:nvPicPr>
        <p:blipFill>
          <a:blip r:embed="rId2"/>
          <a:stretch>
            <a:fillRect/>
          </a:stretch>
        </p:blipFill>
        <p:spPr>
          <a:xfrm>
            <a:off x="444012" y="5910190"/>
            <a:ext cx="2316384" cy="559513"/>
          </a:xfrm>
          <a:prstGeom prst="rect">
            <a:avLst/>
          </a:prstGeom>
        </p:spPr>
      </p:pic>
    </p:spTree>
    <p:extLst>
      <p:ext uri="{BB962C8B-B14F-4D97-AF65-F5344CB8AC3E}">
        <p14:creationId xmlns:p14="http://schemas.microsoft.com/office/powerpoint/2010/main" val="210089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83C-DA74-2243-88AC-6BAE15E4E1BD}"/>
              </a:ext>
            </a:extLst>
          </p:cNvPr>
          <p:cNvSpPr>
            <a:spLocks noGrp="1"/>
          </p:cNvSpPr>
          <p:nvPr>
            <p:ph type="title"/>
          </p:nvPr>
        </p:nvSpPr>
        <p:spPr>
          <a:xfrm>
            <a:off x="303876" y="2588375"/>
            <a:ext cx="2812782" cy="1132448"/>
          </a:xfrm>
        </p:spPr>
        <p:txBody>
          <a:bodyPr>
            <a:normAutofit fontScale="90000"/>
          </a:bodyPr>
          <a:lstStyle/>
          <a:p>
            <a:r>
              <a:rPr lang="en-US" sz="3000" dirty="0">
                <a:solidFill>
                  <a:srgbClr val="000000"/>
                </a:solidFill>
              </a:rPr>
              <a:t>Just some of the problems of the science system</a:t>
            </a:r>
          </a:p>
        </p:txBody>
      </p:sp>
      <p:sp>
        <p:nvSpPr>
          <p:cNvPr id="3" name="Content Placeholder 2">
            <a:extLst>
              <a:ext uri="{FF2B5EF4-FFF2-40B4-BE49-F238E27FC236}">
                <a16:creationId xmlns:a16="http://schemas.microsoft.com/office/drawing/2014/main" id="{1C3E91A6-676E-6E49-8421-CC4441C39429}"/>
              </a:ext>
            </a:extLst>
          </p:cNvPr>
          <p:cNvSpPr>
            <a:spLocks noGrp="1"/>
          </p:cNvSpPr>
          <p:nvPr>
            <p:ph idx="1"/>
          </p:nvPr>
        </p:nvSpPr>
        <p:spPr>
          <a:xfrm>
            <a:off x="3349375" y="3154599"/>
            <a:ext cx="5138377" cy="2881515"/>
          </a:xfrm>
        </p:spPr>
        <p:txBody>
          <a:bodyPr anchor="ctr">
            <a:noAutofit/>
          </a:bodyPr>
          <a:lstStyle/>
          <a:p>
            <a:r>
              <a:rPr lang="en-US" sz="2400" dirty="0">
                <a:solidFill>
                  <a:schemeClr val="accent1"/>
                </a:solidFill>
              </a:rPr>
              <a:t>Competitive and non-cooperative practices</a:t>
            </a:r>
          </a:p>
          <a:p>
            <a:r>
              <a:rPr lang="en-US" sz="2400" dirty="0">
                <a:solidFill>
                  <a:schemeClr val="accent1"/>
                </a:solidFill>
              </a:rPr>
              <a:t>Quality and Replication crisis</a:t>
            </a:r>
          </a:p>
          <a:p>
            <a:r>
              <a:rPr lang="en-US" sz="2400" dirty="0">
                <a:solidFill>
                  <a:schemeClr val="accent1"/>
                </a:solidFill>
              </a:rPr>
              <a:t>Expensive commercial publication markets</a:t>
            </a:r>
          </a:p>
          <a:p>
            <a:r>
              <a:rPr lang="en-US" sz="2400" dirty="0">
                <a:solidFill>
                  <a:schemeClr val="accent1"/>
                </a:solidFill>
              </a:rPr>
              <a:t>Privatization and problems of knowledge ownership / knowledge access</a:t>
            </a:r>
          </a:p>
          <a:p>
            <a:r>
              <a:rPr lang="en-US" sz="2400" dirty="0">
                <a:solidFill>
                  <a:schemeClr val="accent1"/>
                </a:solidFill>
              </a:rPr>
              <a:t>Relationship with society</a:t>
            </a:r>
          </a:p>
          <a:p>
            <a:endParaRPr lang="en-US" sz="20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endParaRPr lang="en-US" sz="1800" dirty="0">
              <a:solidFill>
                <a:srgbClr val="000000"/>
              </a:solidFill>
            </a:endParaRPr>
          </a:p>
        </p:txBody>
      </p:sp>
      <p:sp>
        <p:nvSpPr>
          <p:cNvPr id="5" name="Title 1">
            <a:extLst>
              <a:ext uri="{FF2B5EF4-FFF2-40B4-BE49-F238E27FC236}">
                <a16:creationId xmlns:a16="http://schemas.microsoft.com/office/drawing/2014/main" id="{3E2ABAC1-9419-D347-A936-EC7702ED45BF}"/>
              </a:ext>
            </a:extLst>
          </p:cNvPr>
          <p:cNvSpPr txBox="1">
            <a:spLocks/>
          </p:cNvSpPr>
          <p:nvPr/>
        </p:nvSpPr>
        <p:spPr bwMode="auto">
          <a:xfrm>
            <a:off x="914401" y="615945"/>
            <a:ext cx="7386638" cy="769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i="0" kern="1200">
                <a:solidFill>
                  <a:schemeClr val="tx2"/>
                </a:solidFill>
                <a:latin typeface="Segoe UI"/>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r>
              <a:rPr lang="nl-NL" altLang="en-US" sz="4000" dirty="0">
                <a:latin typeface="Segoe UI" panose="020B0502040204020203" pitchFamily="34" charset="0"/>
                <a:ea typeface="ＭＳ Ｐゴシック" panose="020B0600070205080204" pitchFamily="34" charset="-128"/>
              </a:rPr>
              <a:t> </a:t>
            </a:r>
            <a:r>
              <a:rPr lang="nl-NL" altLang="en-US" sz="3200" dirty="0" err="1">
                <a:latin typeface="Segoe UI" panose="020B0502040204020203" pitchFamily="34" charset="0"/>
                <a:ea typeface="ＭＳ Ｐゴシック" panose="020B0600070205080204" pitchFamily="34" charset="-128"/>
              </a:rPr>
              <a:t>Transition</a:t>
            </a:r>
            <a:r>
              <a:rPr lang="nl-NL" altLang="en-US" sz="3200" dirty="0">
                <a:latin typeface="Segoe UI" panose="020B0502040204020203" pitchFamily="34" charset="0"/>
                <a:ea typeface="ＭＳ Ｐゴシック" panose="020B0600070205080204" pitchFamily="34" charset="-128"/>
              </a:rPr>
              <a:t> </a:t>
            </a:r>
            <a:r>
              <a:rPr lang="nl-NL" altLang="en-US" sz="3200" dirty="0" err="1">
                <a:latin typeface="Segoe UI" panose="020B0502040204020203" pitchFamily="34" charset="0"/>
                <a:ea typeface="ＭＳ Ｐゴシック" panose="020B0600070205080204" pitchFamily="34" charset="-128"/>
              </a:rPr>
              <a:t>to</a:t>
            </a:r>
            <a:r>
              <a:rPr lang="nl-NL" altLang="en-US" sz="3200" dirty="0">
                <a:latin typeface="Segoe UI" panose="020B0502040204020203" pitchFamily="34" charset="0"/>
                <a:ea typeface="ＭＳ Ｐゴシック" panose="020B0600070205080204" pitchFamily="34" charset="-128"/>
              </a:rPr>
              <a:t> Open </a:t>
            </a:r>
            <a:r>
              <a:rPr lang="nl-NL" altLang="en-US" sz="3200" dirty="0" err="1">
                <a:latin typeface="Segoe UI" panose="020B0502040204020203" pitchFamily="34" charset="0"/>
                <a:ea typeface="ＭＳ Ｐゴシック" panose="020B0600070205080204" pitchFamily="34" charset="-128"/>
              </a:rPr>
              <a:t>Science</a:t>
            </a:r>
            <a:r>
              <a:rPr lang="nl-NL" altLang="en-US" sz="3200" dirty="0">
                <a:latin typeface="Segoe UI" panose="020B0502040204020203" pitchFamily="34" charset="0"/>
                <a:ea typeface="ＭＳ Ｐゴシック" panose="020B0600070205080204" pitchFamily="34" charset="-128"/>
              </a:rPr>
              <a:t>: </a:t>
            </a:r>
            <a:r>
              <a:rPr lang="nl-NL" altLang="en-US" sz="3200" dirty="0" err="1">
                <a:latin typeface="Segoe UI" panose="020B0502040204020203" pitchFamily="34" charset="0"/>
                <a:ea typeface="ＭＳ Ｐゴシック" panose="020B0600070205080204" pitchFamily="34" charset="-128"/>
              </a:rPr>
              <a:t>why</a:t>
            </a:r>
            <a:r>
              <a:rPr lang="nl-NL" altLang="en-US" sz="3200" dirty="0">
                <a:latin typeface="Segoe UI" panose="020B0502040204020203" pitchFamily="34" charset="0"/>
                <a:ea typeface="ＭＳ Ｐゴシック" panose="020B0600070205080204" pitchFamily="34" charset="-128"/>
              </a:rPr>
              <a:t>?</a:t>
            </a:r>
            <a:br>
              <a:rPr lang="nl-NL" altLang="en-US" sz="3200" dirty="0">
                <a:latin typeface="Segoe UI" panose="020B0502040204020203" pitchFamily="34" charset="0"/>
                <a:ea typeface="ＭＳ Ｐゴシック" panose="020B0600070205080204" pitchFamily="34" charset="-128"/>
              </a:rPr>
            </a:br>
            <a:br>
              <a:rPr lang="nl-NL" altLang="en-US" sz="2400" dirty="0">
                <a:latin typeface="Segoe UI" panose="020B0502040204020203" pitchFamily="34" charset="0"/>
                <a:ea typeface="ＭＳ Ｐゴシック" panose="020B0600070205080204" pitchFamily="34" charset="-128"/>
              </a:rPr>
            </a:br>
            <a:br>
              <a:rPr lang="nl-NL" altLang="en-US" sz="4000" dirty="0">
                <a:solidFill>
                  <a:schemeClr val="accent1"/>
                </a:solidFill>
                <a:latin typeface="Segoe UI" panose="020B0502040204020203" pitchFamily="34" charset="0"/>
                <a:ea typeface="ＭＳ Ｐゴシック" panose="020B0600070205080204" pitchFamily="34" charset="-128"/>
              </a:rPr>
            </a:br>
            <a:r>
              <a:rPr lang="nl-NL" altLang="en-US" sz="4000" dirty="0">
                <a:solidFill>
                  <a:schemeClr val="accent1"/>
                </a:solidFill>
                <a:latin typeface="Segoe UI" panose="020B0502040204020203" pitchFamily="34" charset="0"/>
                <a:ea typeface="ＭＳ Ｐゴシック" panose="020B0600070205080204" pitchFamily="34" charset="-128"/>
              </a:rPr>
              <a:t> </a:t>
            </a:r>
            <a:endParaRPr lang="en-US" altLang="en-US" sz="4000" dirty="0">
              <a:solidFill>
                <a:schemeClr val="accent1"/>
              </a:solidFill>
              <a:latin typeface="Myriad Pro" pitchFamily="34" charset="0"/>
              <a:ea typeface="ＭＳ Ｐゴシック" panose="020B0600070205080204" pitchFamily="34" charset="-128"/>
            </a:endParaRPr>
          </a:p>
        </p:txBody>
      </p:sp>
      <p:pic>
        <p:nvPicPr>
          <p:cNvPr id="6" name="Afbeelding 5">
            <a:extLst>
              <a:ext uri="{FF2B5EF4-FFF2-40B4-BE49-F238E27FC236}">
                <a16:creationId xmlns:a16="http://schemas.microsoft.com/office/drawing/2014/main" id="{341C054C-CF72-3F4E-83A2-314CDD29F2B8}"/>
              </a:ext>
            </a:extLst>
          </p:cNvPr>
          <p:cNvPicPr>
            <a:picLocks noChangeAspect="1"/>
          </p:cNvPicPr>
          <p:nvPr/>
        </p:nvPicPr>
        <p:blipFill>
          <a:blip r:embed="rId2"/>
          <a:stretch>
            <a:fillRect/>
          </a:stretch>
        </p:blipFill>
        <p:spPr>
          <a:xfrm>
            <a:off x="444012" y="5910190"/>
            <a:ext cx="2316384" cy="559513"/>
          </a:xfrm>
          <a:prstGeom prst="rect">
            <a:avLst/>
          </a:prstGeom>
        </p:spPr>
      </p:pic>
      <p:sp>
        <p:nvSpPr>
          <p:cNvPr id="4" name="Tekstvak 3">
            <a:extLst>
              <a:ext uri="{FF2B5EF4-FFF2-40B4-BE49-F238E27FC236}">
                <a16:creationId xmlns:a16="http://schemas.microsoft.com/office/drawing/2014/main" id="{5C2173BF-1EF0-6046-A24C-A8C045A271E9}"/>
              </a:ext>
            </a:extLst>
          </p:cNvPr>
          <p:cNvSpPr txBox="1"/>
          <p:nvPr/>
        </p:nvSpPr>
        <p:spPr>
          <a:xfrm>
            <a:off x="5147353" y="6369978"/>
            <a:ext cx="2641621" cy="369332"/>
          </a:xfrm>
          <a:prstGeom prst="rect">
            <a:avLst/>
          </a:prstGeom>
          <a:noFill/>
        </p:spPr>
        <p:txBody>
          <a:bodyPr wrap="none" rtlCol="0">
            <a:spAutoFit/>
          </a:bodyPr>
          <a:lstStyle/>
          <a:p>
            <a:r>
              <a:rPr lang="nl-NL" dirty="0"/>
              <a:t>Katja Mayer (@</a:t>
            </a:r>
            <a:r>
              <a:rPr lang="nl-NL" dirty="0" err="1"/>
              <a:t>katja_mat</a:t>
            </a:r>
            <a:r>
              <a:rPr lang="nl-NL" dirty="0"/>
              <a:t>)</a:t>
            </a:r>
          </a:p>
        </p:txBody>
      </p:sp>
    </p:spTree>
    <p:extLst>
      <p:ext uri="{BB962C8B-B14F-4D97-AF65-F5344CB8AC3E}">
        <p14:creationId xmlns:p14="http://schemas.microsoft.com/office/powerpoint/2010/main" val="215385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kstvak 5">
            <a:extLst>
              <a:ext uri="{FF2B5EF4-FFF2-40B4-BE49-F238E27FC236}">
                <a16:creationId xmlns:a16="http://schemas.microsoft.com/office/drawing/2014/main" id="{8F664FF1-C027-4248-96E3-DF71DAAA05E1}"/>
              </a:ext>
            </a:extLst>
          </p:cNvPr>
          <p:cNvSpPr txBox="1">
            <a:spLocks noChangeArrowheads="1"/>
          </p:cNvSpPr>
          <p:nvPr/>
        </p:nvSpPr>
        <p:spPr bwMode="auto">
          <a:xfrm>
            <a:off x="576774" y="1195763"/>
            <a:ext cx="834656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nl-NL" altLang="ja-JP" sz="2800" dirty="0"/>
          </a:p>
          <a:p>
            <a:pPr marL="457200" indent="-457200" eaLnBrk="1" hangingPunct="1">
              <a:buFont typeface="Arial" panose="020B0604020202020204" pitchFamily="34" charset="0"/>
              <a:buChar char="•"/>
            </a:pPr>
            <a:r>
              <a:rPr lang="nl-NL" altLang="ja-JP" sz="2400" i="1" dirty="0">
                <a:solidFill>
                  <a:schemeClr val="accent1"/>
                </a:solidFill>
              </a:rPr>
              <a:t>Novelty </a:t>
            </a:r>
            <a:r>
              <a:rPr lang="nl-NL" altLang="ja-JP" sz="2400" i="1" dirty="0" err="1">
                <a:solidFill>
                  <a:schemeClr val="accent1"/>
                </a:solidFill>
              </a:rPr>
              <a:t>and</a:t>
            </a:r>
            <a:r>
              <a:rPr lang="nl-NL" altLang="ja-JP" sz="2400" i="1" dirty="0">
                <a:solidFill>
                  <a:schemeClr val="accent1"/>
                </a:solidFill>
              </a:rPr>
              <a:t> </a:t>
            </a:r>
            <a:r>
              <a:rPr lang="nl-NL" altLang="ja-JP" sz="2400" i="1" dirty="0" err="1">
                <a:solidFill>
                  <a:schemeClr val="accent1"/>
                </a:solidFill>
              </a:rPr>
              <a:t>quantity</a:t>
            </a:r>
            <a:r>
              <a:rPr lang="nl-NL" altLang="ja-JP" sz="2400" i="1" dirty="0">
                <a:solidFill>
                  <a:schemeClr val="accent1"/>
                </a:solidFill>
              </a:rPr>
              <a:t> </a:t>
            </a:r>
            <a:r>
              <a:rPr lang="nl-NL" altLang="ja-JP" sz="2400" dirty="0">
                <a:solidFill>
                  <a:schemeClr val="accent1"/>
                </a:solidFill>
              </a:rPr>
              <a:t>are dominant over </a:t>
            </a:r>
            <a:r>
              <a:rPr lang="nl-NL" altLang="ja-JP" sz="2400" dirty="0" err="1">
                <a:solidFill>
                  <a:schemeClr val="accent1"/>
                </a:solidFill>
              </a:rPr>
              <a:t>quality</a:t>
            </a:r>
            <a:r>
              <a:rPr lang="nl-NL" altLang="ja-JP" sz="2400" dirty="0">
                <a:solidFill>
                  <a:schemeClr val="accent1"/>
                </a:solidFill>
              </a:rPr>
              <a:t>, </a:t>
            </a:r>
            <a:r>
              <a:rPr lang="nl-NL" altLang="ja-JP" sz="2400" dirty="0" err="1">
                <a:solidFill>
                  <a:schemeClr val="accent1"/>
                </a:solidFill>
              </a:rPr>
              <a:t>replication</a:t>
            </a:r>
            <a:r>
              <a:rPr lang="nl-NL" altLang="ja-JP" sz="2400" dirty="0">
                <a:solidFill>
                  <a:schemeClr val="accent1"/>
                </a:solidFill>
              </a:rPr>
              <a:t>, </a:t>
            </a:r>
            <a:r>
              <a:rPr lang="nl-NL" altLang="ja-JP" sz="2400" dirty="0" err="1">
                <a:solidFill>
                  <a:schemeClr val="accent1"/>
                </a:solidFill>
              </a:rPr>
              <a:t>relevance</a:t>
            </a:r>
            <a:r>
              <a:rPr lang="nl-NL" altLang="ja-JP" sz="2400" dirty="0">
                <a:solidFill>
                  <a:schemeClr val="accent1"/>
                </a:solidFill>
              </a:rPr>
              <a:t> </a:t>
            </a:r>
            <a:r>
              <a:rPr lang="nl-NL" altLang="ja-JP" sz="2400" dirty="0" err="1">
                <a:solidFill>
                  <a:schemeClr val="accent1"/>
                </a:solidFill>
              </a:rPr>
              <a:t>and</a:t>
            </a:r>
            <a:r>
              <a:rPr lang="nl-NL" altLang="ja-JP" sz="2400" dirty="0">
                <a:solidFill>
                  <a:schemeClr val="accent1"/>
                </a:solidFill>
              </a:rPr>
              <a:t> impact </a:t>
            </a:r>
            <a:endParaRPr lang="nl-NL" altLang="ja-JP" sz="2400" i="1" dirty="0">
              <a:solidFill>
                <a:schemeClr val="accent1"/>
              </a:solidFill>
            </a:endParaRPr>
          </a:p>
          <a:p>
            <a:pPr marL="457200" indent="-457200" eaLnBrk="1" hangingPunct="1">
              <a:buFont typeface="Arial" panose="020B0604020202020204" pitchFamily="34" charset="0"/>
              <a:buChar char="•"/>
            </a:pPr>
            <a:r>
              <a:rPr lang="nl-NL" altLang="en-US" sz="2400" dirty="0">
                <a:solidFill>
                  <a:schemeClr val="accent1"/>
                </a:solidFill>
              </a:rPr>
              <a:t>Short-</a:t>
            </a:r>
            <a:r>
              <a:rPr lang="nl-NL" altLang="en-US" sz="2400" dirty="0" err="1">
                <a:solidFill>
                  <a:schemeClr val="accent1"/>
                </a:solidFill>
              </a:rPr>
              <a:t>termism</a:t>
            </a:r>
            <a:r>
              <a:rPr lang="nl-NL" altLang="en-US" sz="2400" dirty="0">
                <a:solidFill>
                  <a:schemeClr val="accent1"/>
                </a:solidFill>
              </a:rPr>
              <a:t> </a:t>
            </a:r>
            <a:r>
              <a:rPr lang="nl-NL" altLang="en-US" sz="2400" dirty="0" err="1">
                <a:solidFill>
                  <a:schemeClr val="accent1"/>
                </a:solidFill>
              </a:rPr>
              <a:t>and</a:t>
            </a:r>
            <a:r>
              <a:rPr lang="nl-NL" altLang="en-US" sz="2400" dirty="0">
                <a:solidFill>
                  <a:schemeClr val="accent1"/>
                </a:solidFill>
              </a:rPr>
              <a:t> risk </a:t>
            </a:r>
            <a:r>
              <a:rPr lang="nl-NL" altLang="en-US" sz="2400" dirty="0" err="1">
                <a:solidFill>
                  <a:schemeClr val="accent1"/>
                </a:solidFill>
              </a:rPr>
              <a:t>aversion</a:t>
            </a:r>
            <a:r>
              <a:rPr lang="nl-NL" altLang="en-US" sz="2400" dirty="0">
                <a:solidFill>
                  <a:schemeClr val="accent1"/>
                </a:solidFill>
              </a:rPr>
              <a:t> </a:t>
            </a:r>
            <a:r>
              <a:rPr lang="nl-NL" altLang="en-US" sz="2400" dirty="0" err="1">
                <a:solidFill>
                  <a:schemeClr val="accent1"/>
                </a:solidFill>
              </a:rPr>
              <a:t>because</a:t>
            </a:r>
            <a:r>
              <a:rPr lang="nl-NL" altLang="en-US" sz="2400" dirty="0">
                <a:solidFill>
                  <a:schemeClr val="accent1"/>
                </a:solidFill>
              </a:rPr>
              <a:t> of 4-year </a:t>
            </a:r>
            <a:r>
              <a:rPr lang="nl-NL" altLang="en-US" sz="2400" dirty="0" err="1">
                <a:solidFill>
                  <a:schemeClr val="accent1"/>
                </a:solidFill>
              </a:rPr>
              <a:t>funding</a:t>
            </a:r>
            <a:r>
              <a:rPr lang="nl-NL" altLang="en-US" sz="2400" dirty="0">
                <a:solidFill>
                  <a:schemeClr val="accent1"/>
                </a:solidFill>
              </a:rPr>
              <a:t> </a:t>
            </a:r>
            <a:r>
              <a:rPr lang="nl-NL" altLang="en-US" sz="2400" dirty="0" err="1">
                <a:solidFill>
                  <a:schemeClr val="accent1"/>
                </a:solidFill>
              </a:rPr>
              <a:t>cycles</a:t>
            </a:r>
            <a:r>
              <a:rPr lang="nl-NL" altLang="en-US" sz="2400" dirty="0">
                <a:solidFill>
                  <a:schemeClr val="accent1"/>
                </a:solidFill>
              </a:rPr>
              <a:t> </a:t>
            </a:r>
          </a:p>
          <a:p>
            <a:pPr marL="457200" indent="-457200" eaLnBrk="1" hangingPunct="1">
              <a:buFont typeface="Arial" panose="020B0604020202020204" pitchFamily="34" charset="0"/>
              <a:buChar char="•"/>
            </a:pPr>
            <a:r>
              <a:rPr lang="nl-NL" altLang="en-US" sz="2400" dirty="0">
                <a:solidFill>
                  <a:schemeClr val="accent1"/>
                </a:solidFill>
              </a:rPr>
              <a:t>Fields </a:t>
            </a:r>
            <a:r>
              <a:rPr lang="nl-NL" altLang="en-US" sz="2400" dirty="0" err="1">
                <a:solidFill>
                  <a:schemeClr val="accent1"/>
                </a:solidFill>
              </a:rPr>
              <a:t>with</a:t>
            </a:r>
            <a:r>
              <a:rPr lang="nl-NL" altLang="en-US" sz="2400" dirty="0">
                <a:solidFill>
                  <a:schemeClr val="accent1"/>
                </a:solidFill>
              </a:rPr>
              <a:t> high </a:t>
            </a:r>
            <a:r>
              <a:rPr lang="nl-NL" altLang="en-US" sz="2400" dirty="0" err="1">
                <a:solidFill>
                  <a:schemeClr val="accent1"/>
                </a:solidFill>
              </a:rPr>
              <a:t>societal</a:t>
            </a:r>
            <a:r>
              <a:rPr lang="nl-NL" altLang="en-US" sz="2400" dirty="0">
                <a:solidFill>
                  <a:schemeClr val="accent1"/>
                </a:solidFill>
              </a:rPr>
              <a:t> impact, but low impact in </a:t>
            </a:r>
            <a:r>
              <a:rPr lang="nl-NL" altLang="en-US" sz="2400" dirty="0" err="1">
                <a:solidFill>
                  <a:schemeClr val="accent1"/>
                </a:solidFill>
              </a:rPr>
              <a:t>the</a:t>
            </a:r>
            <a:r>
              <a:rPr lang="nl-NL" altLang="en-US" sz="2400" dirty="0">
                <a:solidFill>
                  <a:schemeClr val="accent1"/>
                </a:solidFill>
              </a:rPr>
              <a:t> </a:t>
            </a:r>
            <a:r>
              <a:rPr lang="nl-NL" altLang="en-US" sz="2400" dirty="0" err="1">
                <a:solidFill>
                  <a:schemeClr val="accent1"/>
                </a:solidFill>
              </a:rPr>
              <a:t>metrics</a:t>
            </a:r>
            <a:r>
              <a:rPr lang="nl-NL" altLang="en-US" sz="2400" dirty="0">
                <a:solidFill>
                  <a:schemeClr val="accent1"/>
                </a:solidFill>
              </a:rPr>
              <a:t> system suffer (</a:t>
            </a:r>
            <a:r>
              <a:rPr lang="nl-NL" altLang="en-US" sz="2400" dirty="0" err="1">
                <a:solidFill>
                  <a:schemeClr val="accent1"/>
                </a:solidFill>
              </a:rPr>
              <a:t>applied</a:t>
            </a:r>
            <a:r>
              <a:rPr lang="nl-NL" altLang="en-US" sz="2400" dirty="0">
                <a:solidFill>
                  <a:schemeClr val="accent1"/>
                </a:solidFill>
              </a:rPr>
              <a:t> </a:t>
            </a:r>
            <a:r>
              <a:rPr lang="nl-NL" altLang="en-US" sz="2400" dirty="0" err="1">
                <a:solidFill>
                  <a:schemeClr val="accent1"/>
                </a:solidFill>
              </a:rPr>
              <a:t>vs</a:t>
            </a:r>
            <a:r>
              <a:rPr lang="nl-NL" altLang="en-US" sz="2400" dirty="0">
                <a:solidFill>
                  <a:schemeClr val="accent1"/>
                </a:solidFill>
              </a:rPr>
              <a:t> basic; SSH </a:t>
            </a:r>
            <a:r>
              <a:rPr lang="nl-NL" altLang="en-US" sz="2400" dirty="0" err="1">
                <a:solidFill>
                  <a:schemeClr val="accent1"/>
                </a:solidFill>
              </a:rPr>
              <a:t>vs</a:t>
            </a:r>
            <a:r>
              <a:rPr lang="nl-NL" altLang="en-US" sz="2400" dirty="0">
                <a:solidFill>
                  <a:schemeClr val="accent1"/>
                </a:solidFill>
              </a:rPr>
              <a:t> STEM)</a:t>
            </a:r>
            <a:endParaRPr lang="nl-NL" altLang="ja-JP" sz="2400" dirty="0">
              <a:solidFill>
                <a:schemeClr val="accent1"/>
              </a:solidFill>
            </a:endParaRPr>
          </a:p>
          <a:p>
            <a:pPr marL="457200" indent="-457200" eaLnBrk="1" hangingPunct="1">
              <a:buFont typeface="Arial" panose="020B0604020202020204" pitchFamily="34" charset="0"/>
              <a:buChar char="•"/>
            </a:pPr>
            <a:r>
              <a:rPr lang="nl-NL" altLang="ja-JP" sz="2400" dirty="0">
                <a:solidFill>
                  <a:schemeClr val="accent1"/>
                </a:solidFill>
              </a:rPr>
              <a:t>The </a:t>
            </a:r>
            <a:r>
              <a:rPr lang="nl-NL" altLang="ja-JP" sz="2400" dirty="0" err="1">
                <a:solidFill>
                  <a:schemeClr val="accent1"/>
                </a:solidFill>
              </a:rPr>
              <a:t>national</a:t>
            </a:r>
            <a:r>
              <a:rPr lang="nl-NL" altLang="ja-JP" sz="2400" dirty="0">
                <a:solidFill>
                  <a:schemeClr val="accent1"/>
                </a:solidFill>
              </a:rPr>
              <a:t> </a:t>
            </a:r>
            <a:r>
              <a:rPr lang="nl-NL" altLang="ja-JP" sz="2400" dirty="0" err="1">
                <a:solidFill>
                  <a:schemeClr val="accent1"/>
                </a:solidFill>
              </a:rPr>
              <a:t>and</a:t>
            </a:r>
            <a:r>
              <a:rPr lang="nl-NL" altLang="ja-JP" sz="2400" dirty="0">
                <a:solidFill>
                  <a:schemeClr val="accent1"/>
                </a:solidFill>
              </a:rPr>
              <a:t> </a:t>
            </a:r>
            <a:r>
              <a:rPr lang="nl-NL" altLang="ja-JP" sz="2400" dirty="0" err="1">
                <a:solidFill>
                  <a:schemeClr val="accent1"/>
                </a:solidFill>
              </a:rPr>
              <a:t>institutional</a:t>
            </a:r>
            <a:r>
              <a:rPr lang="nl-NL" altLang="ja-JP" sz="2400" dirty="0">
                <a:solidFill>
                  <a:schemeClr val="accent1"/>
                </a:solidFill>
              </a:rPr>
              <a:t> research agenda is </a:t>
            </a:r>
            <a:r>
              <a:rPr lang="nl-NL" altLang="ja-JP" sz="2400" dirty="0" err="1">
                <a:solidFill>
                  <a:schemeClr val="accent1"/>
                </a:solidFill>
              </a:rPr>
              <a:t>thus</a:t>
            </a:r>
            <a:r>
              <a:rPr lang="nl-NL" altLang="ja-JP" sz="2400" dirty="0">
                <a:solidFill>
                  <a:schemeClr val="accent1"/>
                </a:solidFill>
              </a:rPr>
              <a:t> </a:t>
            </a:r>
            <a:r>
              <a:rPr lang="nl-NL" altLang="ja-JP" sz="2400" dirty="0" err="1">
                <a:solidFill>
                  <a:schemeClr val="accent1"/>
                </a:solidFill>
              </a:rPr>
              <a:t>not</a:t>
            </a:r>
            <a:r>
              <a:rPr lang="nl-NL" altLang="ja-JP" sz="2400" dirty="0">
                <a:solidFill>
                  <a:schemeClr val="accent1"/>
                </a:solidFill>
              </a:rPr>
              <a:t> </a:t>
            </a:r>
            <a:r>
              <a:rPr lang="nl-NL" altLang="ja-JP" sz="2400" dirty="0" err="1">
                <a:solidFill>
                  <a:schemeClr val="accent1"/>
                </a:solidFill>
              </a:rPr>
              <a:t>properly</a:t>
            </a:r>
            <a:r>
              <a:rPr lang="nl-NL" altLang="ja-JP" sz="2400" dirty="0">
                <a:solidFill>
                  <a:schemeClr val="accent1"/>
                </a:solidFill>
              </a:rPr>
              <a:t> </a:t>
            </a:r>
            <a:r>
              <a:rPr lang="nl-NL" altLang="ja-JP" sz="2400" dirty="0" err="1">
                <a:solidFill>
                  <a:schemeClr val="accent1"/>
                </a:solidFill>
              </a:rPr>
              <a:t>reflecting</a:t>
            </a:r>
            <a:r>
              <a:rPr lang="nl-NL" altLang="ja-JP" sz="2400" dirty="0">
                <a:solidFill>
                  <a:schemeClr val="accent1"/>
                </a:solidFill>
              </a:rPr>
              <a:t> </a:t>
            </a:r>
            <a:r>
              <a:rPr lang="nl-NL" altLang="ja-JP" sz="2400" dirty="0" err="1">
                <a:solidFill>
                  <a:schemeClr val="accent1"/>
                </a:solidFill>
              </a:rPr>
              <a:t>societal</a:t>
            </a:r>
            <a:r>
              <a:rPr lang="nl-NL" altLang="ja-JP" sz="2400" dirty="0">
                <a:solidFill>
                  <a:schemeClr val="accent1"/>
                </a:solidFill>
              </a:rPr>
              <a:t> (</a:t>
            </a:r>
            <a:r>
              <a:rPr lang="nl-NL" altLang="ja-JP" sz="2400" dirty="0" err="1">
                <a:solidFill>
                  <a:schemeClr val="accent1"/>
                </a:solidFill>
              </a:rPr>
              <a:t>clinical</a:t>
            </a:r>
            <a:r>
              <a:rPr lang="nl-NL" altLang="ja-JP" sz="2400" dirty="0">
                <a:solidFill>
                  <a:schemeClr val="accent1"/>
                </a:solidFill>
              </a:rPr>
              <a:t>) </a:t>
            </a:r>
            <a:r>
              <a:rPr lang="nl-NL" altLang="ja-JP" sz="2400" dirty="0" err="1">
                <a:solidFill>
                  <a:schemeClr val="accent1"/>
                </a:solidFill>
              </a:rPr>
              <a:t>needs</a:t>
            </a:r>
            <a:r>
              <a:rPr lang="nl-NL" altLang="ja-JP" sz="2400" dirty="0">
                <a:solidFill>
                  <a:schemeClr val="accent1"/>
                </a:solidFill>
              </a:rPr>
              <a:t> </a:t>
            </a:r>
            <a:r>
              <a:rPr lang="nl-NL" altLang="ja-JP" sz="2400" dirty="0" err="1">
                <a:solidFill>
                  <a:schemeClr val="accent1"/>
                </a:solidFill>
              </a:rPr>
              <a:t>and</a:t>
            </a:r>
            <a:r>
              <a:rPr lang="nl-NL" altLang="ja-JP" sz="2400" dirty="0">
                <a:solidFill>
                  <a:schemeClr val="accent1"/>
                </a:solidFill>
              </a:rPr>
              <a:t> </a:t>
            </a:r>
            <a:r>
              <a:rPr lang="nl-NL" altLang="ja-JP" sz="2400" dirty="0" err="1">
                <a:solidFill>
                  <a:schemeClr val="accent1"/>
                </a:solidFill>
              </a:rPr>
              <a:t>disease</a:t>
            </a:r>
            <a:r>
              <a:rPr lang="nl-NL" altLang="ja-JP" sz="2400" dirty="0">
                <a:solidFill>
                  <a:schemeClr val="accent1"/>
                </a:solidFill>
              </a:rPr>
              <a:t> </a:t>
            </a:r>
            <a:r>
              <a:rPr lang="nl-NL" altLang="ja-JP" sz="2400" dirty="0" err="1">
                <a:solidFill>
                  <a:schemeClr val="accent1"/>
                </a:solidFill>
              </a:rPr>
              <a:t>burden</a:t>
            </a:r>
            <a:endParaRPr lang="nl-NL" altLang="ja-JP" sz="2400" dirty="0">
              <a:solidFill>
                <a:schemeClr val="accent1"/>
              </a:solidFill>
            </a:endParaRPr>
          </a:p>
          <a:p>
            <a:pPr marL="457200" indent="-457200" eaLnBrk="1" hangingPunct="1">
              <a:buFont typeface="Arial" panose="020B0604020202020204" pitchFamily="34" charset="0"/>
              <a:buChar char="•"/>
            </a:pPr>
            <a:endParaRPr lang="nl-NL" altLang="ja-JP" sz="2800" i="1" dirty="0">
              <a:solidFill>
                <a:schemeClr val="accent1"/>
              </a:solidFill>
            </a:endParaRPr>
          </a:p>
          <a:p>
            <a:pPr marL="457200" indent="-457200" eaLnBrk="1" hangingPunct="1">
              <a:buFont typeface="Arial" panose="020B0604020202020204" pitchFamily="34" charset="0"/>
              <a:buChar char="•"/>
            </a:pPr>
            <a:endParaRPr lang="nl-NL" altLang="en-US" sz="2800" dirty="0"/>
          </a:p>
        </p:txBody>
      </p:sp>
      <p:sp>
        <p:nvSpPr>
          <p:cNvPr id="2" name="Tekstvak 1">
            <a:extLst>
              <a:ext uri="{FF2B5EF4-FFF2-40B4-BE49-F238E27FC236}">
                <a16:creationId xmlns:a16="http://schemas.microsoft.com/office/drawing/2014/main" id="{771B7D95-B06F-BA47-8EF0-D5C5EE9C6C26}"/>
              </a:ext>
            </a:extLst>
          </p:cNvPr>
          <p:cNvSpPr txBox="1"/>
          <p:nvPr/>
        </p:nvSpPr>
        <p:spPr>
          <a:xfrm>
            <a:off x="714375" y="626007"/>
            <a:ext cx="7686675" cy="584775"/>
          </a:xfrm>
          <a:prstGeom prst="rect">
            <a:avLst/>
          </a:prstGeom>
          <a:noFill/>
        </p:spPr>
        <p:txBody>
          <a:bodyPr wrap="square" rtlCol="0">
            <a:spAutoFit/>
          </a:bodyPr>
          <a:lstStyle/>
          <a:p>
            <a:pPr algn="ctr"/>
            <a:r>
              <a:rPr lang="en-US" sz="3200" b="1" dirty="0">
                <a:solidFill>
                  <a:schemeClr val="accent1"/>
                </a:solidFill>
              </a:rPr>
              <a:t>Science and some of its Problems </a:t>
            </a:r>
          </a:p>
        </p:txBody>
      </p:sp>
      <p:pic>
        <p:nvPicPr>
          <p:cNvPr id="4" name="Afbeelding 3">
            <a:extLst>
              <a:ext uri="{FF2B5EF4-FFF2-40B4-BE49-F238E27FC236}">
                <a16:creationId xmlns:a16="http://schemas.microsoft.com/office/drawing/2014/main" id="{0D577261-1543-1B45-BF0F-88E86163F3C9}"/>
              </a:ext>
            </a:extLst>
          </p:cNvPr>
          <p:cNvPicPr>
            <a:picLocks noChangeAspect="1"/>
          </p:cNvPicPr>
          <p:nvPr/>
        </p:nvPicPr>
        <p:blipFill>
          <a:blip r:embed="rId3"/>
          <a:stretch>
            <a:fillRect/>
          </a:stretch>
        </p:blipFill>
        <p:spPr>
          <a:xfrm>
            <a:off x="444012" y="5910190"/>
            <a:ext cx="2316384" cy="559513"/>
          </a:xfrm>
          <a:prstGeom prst="rect">
            <a:avLst/>
          </a:prstGeom>
        </p:spPr>
      </p:pic>
    </p:spTree>
    <p:extLst>
      <p:ext uri="{BB962C8B-B14F-4D97-AF65-F5344CB8AC3E}">
        <p14:creationId xmlns:p14="http://schemas.microsoft.com/office/powerpoint/2010/main" val="80240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F3621F1E-7999-594C-A9B8-611083C1CC7F}"/>
              </a:ext>
            </a:extLst>
          </p:cNvPr>
          <p:cNvSpPr>
            <a:spLocks noGrp="1"/>
          </p:cNvSpPr>
          <p:nvPr>
            <p:ph idx="1"/>
          </p:nvPr>
        </p:nvSpPr>
        <p:spPr>
          <a:xfrm>
            <a:off x="739620" y="1870326"/>
            <a:ext cx="7543260" cy="4293031"/>
          </a:xfrm>
        </p:spPr>
        <p:txBody>
          <a:bodyPr/>
          <a:lstStyle/>
          <a:p>
            <a:pPr marL="457200" indent="-457200">
              <a:buAutoNum type="arabicPeriod"/>
            </a:pPr>
            <a:r>
              <a:rPr lang="nl-NL" sz="2400" dirty="0">
                <a:solidFill>
                  <a:schemeClr val="accent1"/>
                </a:solidFill>
              </a:rPr>
              <a:t>Natural </a:t>
            </a:r>
            <a:r>
              <a:rPr lang="nl-NL" sz="2400" dirty="0" err="1">
                <a:solidFill>
                  <a:schemeClr val="accent1"/>
                </a:solidFill>
              </a:rPr>
              <a:t>and</a:t>
            </a:r>
            <a:r>
              <a:rPr lang="nl-NL" sz="2400" dirty="0">
                <a:solidFill>
                  <a:schemeClr val="accent1"/>
                </a:solidFill>
              </a:rPr>
              <a:t> </a:t>
            </a:r>
            <a:r>
              <a:rPr lang="nl-NL" sz="2400" dirty="0" err="1">
                <a:solidFill>
                  <a:schemeClr val="accent1"/>
                </a:solidFill>
              </a:rPr>
              <a:t>biomedical</a:t>
            </a:r>
            <a:r>
              <a:rPr lang="nl-NL" sz="2400" dirty="0">
                <a:solidFill>
                  <a:schemeClr val="accent1"/>
                </a:solidFill>
              </a:rPr>
              <a:t> </a:t>
            </a:r>
            <a:r>
              <a:rPr lang="nl-NL" sz="2400" dirty="0" err="1">
                <a:solidFill>
                  <a:schemeClr val="accent1"/>
                </a:solidFill>
              </a:rPr>
              <a:t>science</a:t>
            </a:r>
            <a:r>
              <a:rPr lang="nl-NL" sz="2400" dirty="0">
                <a:solidFill>
                  <a:schemeClr val="accent1"/>
                </a:solidFill>
              </a:rPr>
              <a:t> &gt;&gt; </a:t>
            </a:r>
            <a:r>
              <a:rPr lang="nl-NL" sz="2400" dirty="0" err="1">
                <a:solidFill>
                  <a:schemeClr val="accent1"/>
                </a:solidFill>
              </a:rPr>
              <a:t>Social</a:t>
            </a:r>
            <a:r>
              <a:rPr lang="nl-NL" sz="2400" dirty="0">
                <a:solidFill>
                  <a:schemeClr val="accent1"/>
                </a:solidFill>
              </a:rPr>
              <a:t> </a:t>
            </a:r>
            <a:r>
              <a:rPr lang="nl-NL" sz="2400" dirty="0" err="1">
                <a:solidFill>
                  <a:schemeClr val="accent1"/>
                </a:solidFill>
              </a:rPr>
              <a:t>science</a:t>
            </a:r>
            <a:r>
              <a:rPr lang="nl-NL" sz="2400" dirty="0">
                <a:solidFill>
                  <a:schemeClr val="accent1"/>
                </a:solidFill>
              </a:rPr>
              <a:t> &gt;&gt; </a:t>
            </a:r>
            <a:r>
              <a:rPr lang="nl-NL" sz="2400" dirty="0" err="1">
                <a:solidFill>
                  <a:schemeClr val="accent1"/>
                </a:solidFill>
              </a:rPr>
              <a:t>humanities</a:t>
            </a:r>
            <a:r>
              <a:rPr lang="nl-NL" sz="2400" dirty="0">
                <a:solidFill>
                  <a:schemeClr val="accent1"/>
                </a:solidFill>
              </a:rPr>
              <a:t> (</a:t>
            </a:r>
            <a:r>
              <a:rPr lang="nl-NL" sz="2400" b="1" dirty="0">
                <a:solidFill>
                  <a:schemeClr val="accent1"/>
                </a:solidFill>
              </a:rPr>
              <a:t>‘</a:t>
            </a:r>
            <a:r>
              <a:rPr lang="nl-NL" sz="2400" b="1" dirty="0" err="1">
                <a:solidFill>
                  <a:schemeClr val="accent1"/>
                </a:solidFill>
              </a:rPr>
              <a:t>physics</a:t>
            </a:r>
            <a:r>
              <a:rPr lang="nl-NL" sz="2400" b="1" dirty="0">
                <a:solidFill>
                  <a:schemeClr val="accent1"/>
                </a:solidFill>
              </a:rPr>
              <a:t> </a:t>
            </a:r>
            <a:r>
              <a:rPr lang="nl-NL" sz="2400" b="1" dirty="0" err="1">
                <a:solidFill>
                  <a:schemeClr val="accent1"/>
                </a:solidFill>
              </a:rPr>
              <a:t>envy</a:t>
            </a:r>
            <a:r>
              <a:rPr lang="nl-NL" sz="2400" b="1" dirty="0">
                <a:solidFill>
                  <a:schemeClr val="accent1"/>
                </a:solidFill>
              </a:rPr>
              <a:t>’</a:t>
            </a:r>
            <a:r>
              <a:rPr lang="nl-NL" sz="2400" dirty="0">
                <a:solidFill>
                  <a:schemeClr val="accent1"/>
                </a:solidFill>
              </a:rPr>
              <a:t>)</a:t>
            </a:r>
          </a:p>
          <a:p>
            <a:pPr marL="0" indent="0">
              <a:buNone/>
            </a:pPr>
            <a:r>
              <a:rPr lang="nl-NL" sz="2400" dirty="0">
                <a:solidFill>
                  <a:schemeClr val="accent1"/>
                </a:solidFill>
              </a:rPr>
              <a:t>2. 	</a:t>
            </a:r>
            <a:r>
              <a:rPr lang="nl-NL" sz="2400" dirty="0" err="1">
                <a:solidFill>
                  <a:schemeClr val="accent1"/>
                </a:solidFill>
              </a:rPr>
              <a:t>Theoretical</a:t>
            </a:r>
            <a:r>
              <a:rPr lang="nl-NL" sz="2400" dirty="0">
                <a:solidFill>
                  <a:schemeClr val="accent1"/>
                </a:solidFill>
              </a:rPr>
              <a:t> &amp; pure </a:t>
            </a:r>
            <a:r>
              <a:rPr lang="nl-NL" sz="2400" dirty="0" err="1">
                <a:solidFill>
                  <a:schemeClr val="accent1"/>
                </a:solidFill>
              </a:rPr>
              <a:t>science</a:t>
            </a:r>
            <a:r>
              <a:rPr lang="nl-NL" sz="2400" dirty="0">
                <a:solidFill>
                  <a:schemeClr val="accent1"/>
                </a:solidFill>
              </a:rPr>
              <a:t> &gt;&gt; </a:t>
            </a:r>
            <a:r>
              <a:rPr lang="nl-NL" sz="2400" dirty="0" err="1">
                <a:solidFill>
                  <a:schemeClr val="accent1"/>
                </a:solidFill>
              </a:rPr>
              <a:t>applied</a:t>
            </a:r>
            <a:r>
              <a:rPr lang="nl-NL" sz="2400" dirty="0">
                <a:solidFill>
                  <a:schemeClr val="accent1"/>
                </a:solidFill>
              </a:rPr>
              <a:t> </a:t>
            </a:r>
            <a:r>
              <a:rPr lang="nl-NL" sz="2400" dirty="0" err="1">
                <a:solidFill>
                  <a:schemeClr val="accent1"/>
                </a:solidFill>
              </a:rPr>
              <a:t>science</a:t>
            </a:r>
            <a:r>
              <a:rPr lang="nl-NL" sz="2400" dirty="0">
                <a:solidFill>
                  <a:schemeClr val="accent1"/>
                </a:solidFill>
              </a:rPr>
              <a:t> </a:t>
            </a:r>
            <a:r>
              <a:rPr lang="nl-NL" sz="2400" dirty="0" err="1">
                <a:solidFill>
                  <a:schemeClr val="accent1"/>
                </a:solidFill>
              </a:rPr>
              <a:t>and</a:t>
            </a:r>
            <a:r>
              <a:rPr lang="nl-NL" sz="2400" dirty="0">
                <a:solidFill>
                  <a:schemeClr val="accent1"/>
                </a:solidFill>
              </a:rPr>
              <a:t> 	</a:t>
            </a:r>
            <a:r>
              <a:rPr lang="nl-NL" sz="2400" dirty="0" err="1">
                <a:solidFill>
                  <a:schemeClr val="accent1"/>
                </a:solidFill>
              </a:rPr>
              <a:t>technology</a:t>
            </a:r>
            <a:endParaRPr lang="nl-NL" sz="2400" dirty="0">
              <a:solidFill>
                <a:schemeClr val="accent1"/>
              </a:solidFill>
            </a:endParaRPr>
          </a:p>
          <a:p>
            <a:pPr marL="514350" indent="-514350">
              <a:buAutoNum type="arabicPeriod" startAt="3"/>
            </a:pPr>
            <a:r>
              <a:rPr lang="nl-NL" sz="2400" dirty="0" err="1">
                <a:solidFill>
                  <a:schemeClr val="accent1"/>
                </a:solidFill>
              </a:rPr>
              <a:t>Curiosity-driven</a:t>
            </a:r>
            <a:r>
              <a:rPr lang="nl-NL" sz="2400" dirty="0">
                <a:solidFill>
                  <a:schemeClr val="accent1"/>
                </a:solidFill>
              </a:rPr>
              <a:t> research is </a:t>
            </a:r>
            <a:r>
              <a:rPr lang="nl-NL" sz="2400" dirty="0" err="1">
                <a:solidFill>
                  <a:schemeClr val="accent1"/>
                </a:solidFill>
              </a:rPr>
              <a:t>the</a:t>
            </a:r>
            <a:r>
              <a:rPr lang="nl-NL" sz="2400" dirty="0">
                <a:solidFill>
                  <a:schemeClr val="accent1"/>
                </a:solidFill>
              </a:rPr>
              <a:t> best </a:t>
            </a:r>
            <a:r>
              <a:rPr lang="nl-NL" sz="2400" dirty="0" err="1">
                <a:solidFill>
                  <a:schemeClr val="accent1"/>
                </a:solidFill>
              </a:rPr>
              <a:t>for</a:t>
            </a:r>
            <a:r>
              <a:rPr lang="nl-NL" sz="2400" dirty="0">
                <a:solidFill>
                  <a:schemeClr val="accent1"/>
                </a:solidFill>
              </a:rPr>
              <a:t> </a:t>
            </a:r>
            <a:r>
              <a:rPr lang="nl-NL" sz="2400" dirty="0" err="1">
                <a:solidFill>
                  <a:schemeClr val="accent1"/>
                </a:solidFill>
              </a:rPr>
              <a:t>solving</a:t>
            </a:r>
            <a:r>
              <a:rPr lang="nl-NL" sz="2400" dirty="0">
                <a:solidFill>
                  <a:schemeClr val="accent1"/>
                </a:solidFill>
              </a:rPr>
              <a:t> </a:t>
            </a:r>
            <a:r>
              <a:rPr lang="nl-NL" sz="2400" dirty="0" err="1">
                <a:solidFill>
                  <a:schemeClr val="accent1"/>
                </a:solidFill>
              </a:rPr>
              <a:t>societal</a:t>
            </a:r>
            <a:r>
              <a:rPr lang="nl-NL" sz="2400" dirty="0">
                <a:solidFill>
                  <a:schemeClr val="accent1"/>
                </a:solidFill>
              </a:rPr>
              <a:t> </a:t>
            </a:r>
            <a:r>
              <a:rPr lang="nl-NL" sz="2400" dirty="0" err="1">
                <a:solidFill>
                  <a:schemeClr val="accent1"/>
                </a:solidFill>
              </a:rPr>
              <a:t>problems</a:t>
            </a:r>
            <a:r>
              <a:rPr lang="nl-NL" sz="2400" dirty="0">
                <a:solidFill>
                  <a:schemeClr val="accent1"/>
                </a:solidFill>
              </a:rPr>
              <a:t> (</a:t>
            </a:r>
            <a:r>
              <a:rPr lang="nl-NL" sz="2400" dirty="0" err="1">
                <a:solidFill>
                  <a:schemeClr val="accent1"/>
                </a:solidFill>
              </a:rPr>
              <a:t>the</a:t>
            </a:r>
            <a:r>
              <a:rPr lang="nl-NL" sz="2400" dirty="0">
                <a:solidFill>
                  <a:schemeClr val="accent1"/>
                </a:solidFill>
              </a:rPr>
              <a:t> </a:t>
            </a:r>
            <a:r>
              <a:rPr lang="nl-NL" sz="2400" dirty="0" err="1">
                <a:solidFill>
                  <a:schemeClr val="accent1"/>
                </a:solidFill>
              </a:rPr>
              <a:t>linear</a:t>
            </a:r>
            <a:r>
              <a:rPr lang="nl-NL" sz="2400" dirty="0">
                <a:solidFill>
                  <a:schemeClr val="accent1"/>
                </a:solidFill>
              </a:rPr>
              <a:t> model)</a:t>
            </a:r>
          </a:p>
          <a:p>
            <a:pPr marL="514350" indent="-514350">
              <a:buFont typeface="Arial" panose="020B0604020202020204" pitchFamily="34" charset="0"/>
              <a:buAutoNum type="arabicPeriod" startAt="3"/>
            </a:pPr>
            <a:r>
              <a:rPr lang="nl-NL" sz="2400" dirty="0" err="1">
                <a:solidFill>
                  <a:schemeClr val="accent1"/>
                </a:solidFill>
              </a:rPr>
              <a:t>Science</a:t>
            </a:r>
            <a:r>
              <a:rPr lang="nl-NL" sz="2400" dirty="0">
                <a:solidFill>
                  <a:schemeClr val="accent1"/>
                </a:solidFill>
              </a:rPr>
              <a:t> </a:t>
            </a:r>
            <a:r>
              <a:rPr lang="nl-NL" sz="2400" dirty="0" err="1">
                <a:solidFill>
                  <a:schemeClr val="accent1"/>
                </a:solidFill>
              </a:rPr>
              <a:t>should</a:t>
            </a:r>
            <a:r>
              <a:rPr lang="nl-NL" sz="2400" dirty="0">
                <a:solidFill>
                  <a:schemeClr val="accent1"/>
                </a:solidFill>
              </a:rPr>
              <a:t> </a:t>
            </a:r>
            <a:r>
              <a:rPr lang="nl-NL" sz="2400" dirty="0" err="1">
                <a:solidFill>
                  <a:schemeClr val="accent1"/>
                </a:solidFill>
              </a:rPr>
              <a:t>be</a:t>
            </a:r>
            <a:r>
              <a:rPr lang="nl-NL" sz="2400" dirty="0">
                <a:solidFill>
                  <a:schemeClr val="accent1"/>
                </a:solidFill>
              </a:rPr>
              <a:t> </a:t>
            </a:r>
            <a:r>
              <a:rPr lang="nl-NL" sz="2400" dirty="0" err="1">
                <a:solidFill>
                  <a:schemeClr val="accent1"/>
                </a:solidFill>
              </a:rPr>
              <a:t>autonomous</a:t>
            </a:r>
            <a:r>
              <a:rPr lang="nl-NL" sz="2400" dirty="0">
                <a:solidFill>
                  <a:schemeClr val="accent1"/>
                </a:solidFill>
              </a:rPr>
              <a:t>, </a:t>
            </a:r>
            <a:r>
              <a:rPr lang="nl-NL" sz="2400" dirty="0" err="1">
                <a:solidFill>
                  <a:schemeClr val="accent1"/>
                </a:solidFill>
              </a:rPr>
              <a:t>not</a:t>
            </a:r>
            <a:r>
              <a:rPr lang="nl-NL" sz="2400" dirty="0">
                <a:solidFill>
                  <a:schemeClr val="accent1"/>
                </a:solidFill>
              </a:rPr>
              <a:t> </a:t>
            </a:r>
            <a:r>
              <a:rPr lang="nl-NL" sz="2400" dirty="0" err="1">
                <a:solidFill>
                  <a:schemeClr val="accent1"/>
                </a:solidFill>
              </a:rPr>
              <a:t>interfered</a:t>
            </a:r>
            <a:r>
              <a:rPr lang="nl-NL" sz="2400" dirty="0">
                <a:solidFill>
                  <a:schemeClr val="accent1"/>
                </a:solidFill>
              </a:rPr>
              <a:t> </a:t>
            </a:r>
            <a:r>
              <a:rPr lang="nl-NL" sz="2400" dirty="0" err="1">
                <a:solidFill>
                  <a:schemeClr val="accent1"/>
                </a:solidFill>
              </a:rPr>
              <a:t>by</a:t>
            </a:r>
            <a:r>
              <a:rPr lang="nl-NL" sz="2400" dirty="0">
                <a:solidFill>
                  <a:schemeClr val="accent1"/>
                </a:solidFill>
              </a:rPr>
              <a:t>  </a:t>
            </a:r>
            <a:r>
              <a:rPr lang="nl-NL" sz="2400" dirty="0" err="1">
                <a:solidFill>
                  <a:schemeClr val="accent1"/>
                </a:solidFill>
              </a:rPr>
              <a:t>external</a:t>
            </a:r>
            <a:r>
              <a:rPr lang="nl-NL" sz="2400" dirty="0">
                <a:solidFill>
                  <a:schemeClr val="accent1"/>
                </a:solidFill>
              </a:rPr>
              <a:t> </a:t>
            </a:r>
            <a:r>
              <a:rPr lang="nl-NL" sz="2400" dirty="0" err="1">
                <a:solidFill>
                  <a:schemeClr val="accent1"/>
                </a:solidFill>
              </a:rPr>
              <a:t>publics</a:t>
            </a:r>
            <a:r>
              <a:rPr lang="nl-NL" sz="2400" dirty="0">
                <a:solidFill>
                  <a:schemeClr val="accent1"/>
                </a:solidFill>
              </a:rPr>
              <a:t> or politics </a:t>
            </a:r>
            <a:r>
              <a:rPr lang="nl-NL" sz="2400" dirty="0" err="1">
                <a:solidFill>
                  <a:schemeClr val="accent1"/>
                </a:solidFill>
              </a:rPr>
              <a:t>and</a:t>
            </a:r>
            <a:r>
              <a:rPr lang="nl-NL" sz="2400" dirty="0">
                <a:solidFill>
                  <a:schemeClr val="accent1"/>
                </a:solidFill>
              </a:rPr>
              <a:t> </a:t>
            </a:r>
            <a:r>
              <a:rPr lang="nl-NL" sz="2400" dirty="0" err="1">
                <a:solidFill>
                  <a:schemeClr val="accent1"/>
                </a:solidFill>
              </a:rPr>
              <a:t>their</a:t>
            </a:r>
            <a:r>
              <a:rPr lang="nl-NL" sz="2400" dirty="0">
                <a:solidFill>
                  <a:schemeClr val="accent1"/>
                </a:solidFill>
              </a:rPr>
              <a:t> </a:t>
            </a:r>
            <a:r>
              <a:rPr lang="nl-NL" sz="2400" dirty="0" err="1">
                <a:solidFill>
                  <a:schemeClr val="accent1"/>
                </a:solidFill>
              </a:rPr>
              <a:t>problems</a:t>
            </a:r>
            <a:endParaRPr lang="nl-NL" sz="2400" dirty="0">
              <a:solidFill>
                <a:schemeClr val="accent1"/>
              </a:solidFill>
            </a:endParaRPr>
          </a:p>
          <a:p>
            <a:pPr marL="514350" indent="-514350">
              <a:buFont typeface="Arial" panose="020B0604020202020204" pitchFamily="34" charset="0"/>
              <a:buAutoNum type="arabicPeriod" startAt="3"/>
            </a:pPr>
            <a:r>
              <a:rPr lang="nl-NL" sz="2400" dirty="0" err="1">
                <a:solidFill>
                  <a:schemeClr val="accent1"/>
                </a:solidFill>
              </a:rPr>
              <a:t>Scientific</a:t>
            </a:r>
            <a:r>
              <a:rPr lang="nl-NL" sz="2400" dirty="0">
                <a:solidFill>
                  <a:schemeClr val="accent1"/>
                </a:solidFill>
              </a:rPr>
              <a:t> </a:t>
            </a:r>
            <a:r>
              <a:rPr lang="nl-NL" sz="2400" dirty="0" err="1">
                <a:solidFill>
                  <a:schemeClr val="accent1"/>
                </a:solidFill>
              </a:rPr>
              <a:t>knowledge</a:t>
            </a:r>
            <a:r>
              <a:rPr lang="nl-NL" sz="2400" dirty="0">
                <a:solidFill>
                  <a:schemeClr val="accent1"/>
                </a:solidFill>
              </a:rPr>
              <a:t> is </a:t>
            </a:r>
            <a:r>
              <a:rPr lang="nl-NL" sz="2400" dirty="0" err="1">
                <a:solidFill>
                  <a:schemeClr val="accent1"/>
                </a:solidFill>
              </a:rPr>
              <a:t>neutral</a:t>
            </a:r>
            <a:r>
              <a:rPr lang="nl-NL" sz="2400" dirty="0">
                <a:solidFill>
                  <a:schemeClr val="accent1"/>
                </a:solidFill>
              </a:rPr>
              <a:t>;  </a:t>
            </a:r>
            <a:r>
              <a:rPr lang="nl-NL" sz="2400" dirty="0" err="1">
                <a:solidFill>
                  <a:schemeClr val="accent1"/>
                </a:solidFill>
              </a:rPr>
              <a:t>scientists</a:t>
            </a:r>
            <a:r>
              <a:rPr lang="nl-NL" sz="2400" dirty="0">
                <a:solidFill>
                  <a:schemeClr val="accent1"/>
                </a:solidFill>
              </a:rPr>
              <a:t> are </a:t>
            </a:r>
            <a:r>
              <a:rPr lang="nl-NL" sz="2400" dirty="0" err="1">
                <a:solidFill>
                  <a:schemeClr val="accent1"/>
                </a:solidFill>
              </a:rPr>
              <a:t>not</a:t>
            </a:r>
            <a:r>
              <a:rPr lang="nl-NL" sz="2400" dirty="0">
                <a:solidFill>
                  <a:schemeClr val="accent1"/>
                </a:solidFill>
              </a:rPr>
              <a:t> </a:t>
            </a:r>
            <a:r>
              <a:rPr lang="nl-NL" sz="2400" dirty="0" err="1">
                <a:solidFill>
                  <a:schemeClr val="accent1"/>
                </a:solidFill>
              </a:rPr>
              <a:t>responsible</a:t>
            </a:r>
            <a:r>
              <a:rPr lang="nl-NL" sz="2400" dirty="0">
                <a:solidFill>
                  <a:schemeClr val="accent1"/>
                </a:solidFill>
              </a:rPr>
              <a:t> </a:t>
            </a:r>
            <a:r>
              <a:rPr lang="nl-NL" sz="2400" dirty="0" err="1">
                <a:solidFill>
                  <a:schemeClr val="accent1"/>
                </a:solidFill>
              </a:rPr>
              <a:t>for</a:t>
            </a:r>
            <a:r>
              <a:rPr lang="nl-NL" sz="2400" dirty="0">
                <a:solidFill>
                  <a:schemeClr val="accent1"/>
                </a:solidFill>
              </a:rPr>
              <a:t> </a:t>
            </a:r>
            <a:r>
              <a:rPr lang="nl-NL" sz="2400" dirty="0" err="1">
                <a:solidFill>
                  <a:schemeClr val="accent1"/>
                </a:solidFill>
              </a:rPr>
              <a:t>the</a:t>
            </a:r>
            <a:r>
              <a:rPr lang="nl-NL" sz="2400" dirty="0">
                <a:solidFill>
                  <a:schemeClr val="accent1"/>
                </a:solidFill>
              </a:rPr>
              <a:t> </a:t>
            </a:r>
            <a:r>
              <a:rPr lang="nl-NL" sz="2400" dirty="0" err="1">
                <a:solidFill>
                  <a:schemeClr val="accent1"/>
                </a:solidFill>
              </a:rPr>
              <a:t>knowledge</a:t>
            </a:r>
            <a:r>
              <a:rPr lang="nl-NL" sz="2400" dirty="0">
                <a:solidFill>
                  <a:schemeClr val="accent1"/>
                </a:solidFill>
              </a:rPr>
              <a:t> </a:t>
            </a:r>
            <a:r>
              <a:rPr lang="nl-NL" sz="2400" dirty="0" err="1">
                <a:solidFill>
                  <a:schemeClr val="accent1"/>
                </a:solidFill>
              </a:rPr>
              <a:t>they</a:t>
            </a:r>
            <a:r>
              <a:rPr lang="nl-NL" sz="2400" dirty="0">
                <a:solidFill>
                  <a:schemeClr val="accent1"/>
                </a:solidFill>
              </a:rPr>
              <a:t> (</a:t>
            </a:r>
            <a:r>
              <a:rPr lang="nl-NL" sz="2400" dirty="0" err="1">
                <a:solidFill>
                  <a:schemeClr val="accent1"/>
                </a:solidFill>
              </a:rPr>
              <a:t>don’t</a:t>
            </a:r>
            <a:r>
              <a:rPr lang="nl-NL" sz="2400" dirty="0">
                <a:solidFill>
                  <a:schemeClr val="accent1"/>
                </a:solidFill>
              </a:rPr>
              <a:t>) produce</a:t>
            </a:r>
          </a:p>
          <a:p>
            <a:pPr marL="514350" indent="-514350">
              <a:buFont typeface="Arial" panose="020B0604020202020204" pitchFamily="34" charset="0"/>
              <a:buAutoNum type="arabicPeriod" startAt="3"/>
            </a:pPr>
            <a:endParaRPr lang="nl-NL" sz="2400" b="1" dirty="0"/>
          </a:p>
          <a:p>
            <a:pPr marL="514350" indent="-514350">
              <a:buAutoNum type="arabicPeriod" startAt="3"/>
            </a:pPr>
            <a:endParaRPr lang="nl-NL" sz="2800" dirty="0"/>
          </a:p>
          <a:p>
            <a:pPr marL="514350" indent="-514350">
              <a:buAutoNum type="arabicPeriod" startAt="3"/>
            </a:pPr>
            <a:endParaRPr lang="nl-NL" sz="2800" dirty="0"/>
          </a:p>
          <a:p>
            <a:pPr marL="0" indent="0">
              <a:buNone/>
            </a:pPr>
            <a:r>
              <a:rPr lang="nl-NL" sz="2800" dirty="0"/>
              <a:t> </a:t>
            </a:r>
          </a:p>
          <a:p>
            <a:pPr marL="514350" indent="-514350">
              <a:buAutoNum type="arabicPeriod" startAt="3"/>
            </a:pPr>
            <a:endParaRPr lang="nl-NL" sz="2800" dirty="0"/>
          </a:p>
          <a:p>
            <a:pPr marL="0" indent="0">
              <a:buNone/>
            </a:pPr>
            <a:endParaRPr lang="nl-NL" sz="2800" dirty="0"/>
          </a:p>
          <a:p>
            <a:pPr marL="0" indent="0">
              <a:buNone/>
            </a:pPr>
            <a:endParaRPr lang="nl-NL" sz="2800" dirty="0"/>
          </a:p>
          <a:p>
            <a:pPr marL="0" indent="0">
              <a:buNone/>
            </a:pPr>
            <a:endParaRPr lang="nl-NL" dirty="0"/>
          </a:p>
          <a:p>
            <a:pPr marL="0" indent="0">
              <a:buNone/>
            </a:pPr>
            <a:endParaRPr lang="nl-NL" b="1" dirty="0"/>
          </a:p>
          <a:p>
            <a:pPr>
              <a:buFontTx/>
              <a:buChar char="-"/>
            </a:pPr>
            <a:endParaRPr lang="nl-NL" b="1" dirty="0"/>
          </a:p>
          <a:p>
            <a:pPr marL="0" indent="0">
              <a:buNone/>
            </a:pPr>
            <a:endParaRPr lang="nl-NL" b="1" dirty="0"/>
          </a:p>
        </p:txBody>
      </p:sp>
      <p:sp>
        <p:nvSpPr>
          <p:cNvPr id="8" name="Titel 7">
            <a:extLst>
              <a:ext uri="{FF2B5EF4-FFF2-40B4-BE49-F238E27FC236}">
                <a16:creationId xmlns:a16="http://schemas.microsoft.com/office/drawing/2014/main" id="{AD92ADFB-7D54-4F45-9DBD-9F143CE72813}"/>
              </a:ext>
            </a:extLst>
          </p:cNvPr>
          <p:cNvSpPr>
            <a:spLocks noGrp="1"/>
          </p:cNvSpPr>
          <p:nvPr>
            <p:ph type="title"/>
          </p:nvPr>
        </p:nvSpPr>
        <p:spPr>
          <a:xfrm>
            <a:off x="739620" y="594115"/>
            <a:ext cx="7543260" cy="977831"/>
          </a:xfrm>
        </p:spPr>
        <p:txBody>
          <a:bodyPr/>
          <a:lstStyle/>
          <a:p>
            <a:pPr algn="ctr"/>
            <a:r>
              <a:rPr lang="nl-NL" sz="2400" dirty="0"/>
              <a:t>The </a:t>
            </a:r>
            <a:r>
              <a:rPr lang="nl-NL" sz="2400" dirty="0" err="1"/>
              <a:t>classical</a:t>
            </a:r>
            <a:r>
              <a:rPr lang="nl-NL" sz="2400" dirty="0"/>
              <a:t> image of </a:t>
            </a:r>
            <a:r>
              <a:rPr lang="nl-NL" sz="2400" dirty="0" err="1"/>
              <a:t>science</a:t>
            </a:r>
            <a:r>
              <a:rPr lang="nl-NL" sz="2400" dirty="0"/>
              <a:t> </a:t>
            </a:r>
            <a:r>
              <a:rPr lang="nl-NL" sz="2400" dirty="0" err="1"/>
              <a:t>distorts</a:t>
            </a:r>
            <a:r>
              <a:rPr lang="nl-NL" sz="2400" dirty="0"/>
              <a:t> </a:t>
            </a:r>
            <a:r>
              <a:rPr lang="nl-NL" sz="2400" dirty="0" err="1"/>
              <a:t>academia</a:t>
            </a:r>
            <a:r>
              <a:rPr lang="nl-NL" sz="2400" dirty="0"/>
              <a:t> </a:t>
            </a:r>
            <a:r>
              <a:rPr lang="nl-NL" sz="2400" dirty="0" err="1"/>
              <a:t>through</a:t>
            </a:r>
            <a:r>
              <a:rPr lang="nl-NL" sz="2400" dirty="0"/>
              <a:t> </a:t>
            </a:r>
            <a:r>
              <a:rPr lang="nl-NL" sz="2400" dirty="0" err="1"/>
              <a:t>flawed</a:t>
            </a:r>
            <a:r>
              <a:rPr lang="nl-NL" sz="2400" dirty="0"/>
              <a:t> </a:t>
            </a:r>
            <a:r>
              <a:rPr lang="nl-NL" sz="2400" dirty="0" err="1"/>
              <a:t>academic</a:t>
            </a:r>
            <a:r>
              <a:rPr lang="nl-NL" sz="2400" dirty="0"/>
              <a:t> </a:t>
            </a:r>
            <a:r>
              <a:rPr lang="nl-NL" sz="2400" dirty="0" err="1"/>
              <a:t>hierarchies</a:t>
            </a:r>
            <a:r>
              <a:rPr lang="nl-NL" sz="2400" dirty="0"/>
              <a:t> </a:t>
            </a:r>
          </a:p>
        </p:txBody>
      </p:sp>
    </p:spTree>
    <p:extLst>
      <p:ext uri="{BB962C8B-B14F-4D97-AF65-F5344CB8AC3E}">
        <p14:creationId xmlns:p14="http://schemas.microsoft.com/office/powerpoint/2010/main" val="403117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a:extLst>
              <a:ext uri="{FF2B5EF4-FFF2-40B4-BE49-F238E27FC236}">
                <a16:creationId xmlns:a16="http://schemas.microsoft.com/office/drawing/2014/main" id="{8D95797D-2DF2-48B4-84AF-41B49679B3CA}"/>
              </a:ext>
            </a:extLst>
          </p:cNvPr>
          <p:cNvSpPr>
            <a:spLocks noGrp="1"/>
          </p:cNvSpPr>
          <p:nvPr>
            <p:ph type="title" idx="4294967295"/>
          </p:nvPr>
        </p:nvSpPr>
        <p:spPr bwMode="auto">
          <a:xfrm>
            <a:off x="739775" y="371475"/>
            <a:ext cx="7689056" cy="972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a:latin typeface="Segoe UI" panose="020B0502040204020203" pitchFamily="34" charset="0"/>
                <a:ea typeface="ＭＳ Ｐゴシック" panose="020B0600070205080204" pitchFamily="34" charset="-128"/>
              </a:rPr>
              <a:t>The Scientific Field: Professional Interests, Elites, Stratification, Power Struggle, and Economics</a:t>
            </a:r>
            <a:endParaRPr lang="nl-NL" altLang="en-US" sz="2400" b="1" dirty="0">
              <a:latin typeface="Segoe UI" panose="020B0502040204020203" pitchFamily="34" charset="0"/>
              <a:ea typeface="ＭＳ Ｐゴシック" panose="020B0600070205080204" pitchFamily="34" charset="-128"/>
            </a:endParaRPr>
          </a:p>
        </p:txBody>
      </p:sp>
      <p:sp>
        <p:nvSpPr>
          <p:cNvPr id="60418" name="Tekstvak 4">
            <a:extLst>
              <a:ext uri="{FF2B5EF4-FFF2-40B4-BE49-F238E27FC236}">
                <a16:creationId xmlns:a16="http://schemas.microsoft.com/office/drawing/2014/main" id="{D4FE33ED-FBBD-4B86-908A-D719E4CBF78C}"/>
              </a:ext>
            </a:extLst>
          </p:cNvPr>
          <p:cNvSpPr txBox="1">
            <a:spLocks noChangeArrowheads="1"/>
          </p:cNvSpPr>
          <p:nvPr/>
        </p:nvSpPr>
        <p:spPr bwMode="auto">
          <a:xfrm>
            <a:off x="2028825" y="5018088"/>
            <a:ext cx="4533900"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200"/>
          </a:p>
          <a:p>
            <a:pPr algn="ctr" eaLnBrk="1" hangingPunct="1"/>
            <a:endParaRPr lang="en-US" altLang="en-US" sz="1200" i="1"/>
          </a:p>
          <a:p>
            <a:pPr algn="ctr" eaLnBrk="1" hangingPunct="1"/>
            <a:r>
              <a:rPr lang="en-US" altLang="en-US" sz="1200" i="1"/>
              <a:t> ‘</a:t>
            </a:r>
            <a:endParaRPr lang="en-US" altLang="en-US"/>
          </a:p>
        </p:txBody>
      </p:sp>
      <p:sp>
        <p:nvSpPr>
          <p:cNvPr id="60419" name="Text Box 4">
            <a:extLst>
              <a:ext uri="{FF2B5EF4-FFF2-40B4-BE49-F238E27FC236}">
                <a16:creationId xmlns:a16="http://schemas.microsoft.com/office/drawing/2014/main" id="{BE8B3C7C-4536-4FCD-B4C5-57831585FC0B}"/>
              </a:ext>
            </a:extLst>
          </p:cNvPr>
          <p:cNvSpPr txBox="1">
            <a:spLocks noChangeArrowheads="1"/>
          </p:cNvSpPr>
          <p:nvPr/>
        </p:nvSpPr>
        <p:spPr bwMode="auto">
          <a:xfrm>
            <a:off x="471488" y="6223000"/>
            <a:ext cx="116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solidFill>
                  <a:schemeClr val="bg1"/>
                </a:solidFill>
              </a:rPr>
              <a:t>Volkskrant</a:t>
            </a:r>
            <a:endParaRPr lang="nl-NL" altLang="en-US">
              <a:solidFill>
                <a:schemeClr val="bg1"/>
              </a:solidFill>
            </a:endParaRPr>
          </a:p>
        </p:txBody>
      </p:sp>
      <p:sp>
        <p:nvSpPr>
          <p:cNvPr id="60420" name="Text Box 6">
            <a:extLst>
              <a:ext uri="{FF2B5EF4-FFF2-40B4-BE49-F238E27FC236}">
                <a16:creationId xmlns:a16="http://schemas.microsoft.com/office/drawing/2014/main" id="{DB0DFDBC-1165-4135-9F02-F70231487225}"/>
              </a:ext>
            </a:extLst>
          </p:cNvPr>
          <p:cNvSpPr txBox="1">
            <a:spLocks noChangeArrowheads="1"/>
          </p:cNvSpPr>
          <p:nvPr/>
        </p:nvSpPr>
        <p:spPr bwMode="auto">
          <a:xfrm>
            <a:off x="4161034" y="6405562"/>
            <a:ext cx="4777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00" dirty="0"/>
              <a:t>Pierre Bourdieu, 1975 &amp; 2004, Latour and </a:t>
            </a:r>
            <a:r>
              <a:rPr lang="en-US" altLang="en-US" sz="1400" dirty="0" err="1"/>
              <a:t>Woolgar</a:t>
            </a:r>
            <a:r>
              <a:rPr lang="en-US" altLang="en-US" sz="1400" dirty="0"/>
              <a:t> 1979</a:t>
            </a:r>
          </a:p>
        </p:txBody>
      </p:sp>
      <p:pic>
        <p:nvPicPr>
          <p:cNvPr id="60421" name="Afbeelding 1">
            <a:extLst>
              <a:ext uri="{FF2B5EF4-FFF2-40B4-BE49-F238E27FC236}">
                <a16:creationId xmlns:a16="http://schemas.microsoft.com/office/drawing/2014/main" id="{6DAD89AE-91C9-4175-BA92-9C954972F6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031" y="1360488"/>
            <a:ext cx="6159769" cy="48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363B5CC1-F269-9340-8A98-2869F2E8B3D9}"/>
              </a:ext>
            </a:extLst>
          </p:cNvPr>
          <p:cNvPicPr>
            <a:picLocks noChangeAspect="1"/>
          </p:cNvPicPr>
          <p:nvPr/>
        </p:nvPicPr>
        <p:blipFill>
          <a:blip r:embed="rId3"/>
          <a:stretch>
            <a:fillRect/>
          </a:stretch>
        </p:blipFill>
        <p:spPr>
          <a:xfrm>
            <a:off x="316995" y="6145740"/>
            <a:ext cx="2316384" cy="5595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kstvak 2">
            <a:extLst>
              <a:ext uri="{FF2B5EF4-FFF2-40B4-BE49-F238E27FC236}">
                <a16:creationId xmlns:a16="http://schemas.microsoft.com/office/drawing/2014/main" id="{02DFFA05-0C9D-4A42-AADD-F29E37220522}"/>
              </a:ext>
            </a:extLst>
          </p:cNvPr>
          <p:cNvSpPr txBox="1">
            <a:spLocks noChangeArrowheads="1"/>
          </p:cNvSpPr>
          <p:nvPr/>
        </p:nvSpPr>
        <p:spPr bwMode="auto">
          <a:xfrm>
            <a:off x="585791" y="619694"/>
            <a:ext cx="7780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nl-NL" altLang="en-US" sz="2800" b="1" dirty="0" err="1">
                <a:solidFill>
                  <a:srgbClr val="1961AB"/>
                </a:solidFill>
                <a:latin typeface="Segoe UI" panose="020B0502040204020203" pitchFamily="34" charset="0"/>
              </a:rPr>
              <a:t>Problems</a:t>
            </a:r>
            <a:r>
              <a:rPr lang="nl-NL" altLang="en-US" sz="2800" b="1" dirty="0">
                <a:solidFill>
                  <a:srgbClr val="1961AB"/>
                </a:solidFill>
                <a:latin typeface="Segoe UI" panose="020B0502040204020203" pitchFamily="34" charset="0"/>
              </a:rPr>
              <a:t> of </a:t>
            </a:r>
            <a:r>
              <a:rPr lang="nl-NL" altLang="en-US" sz="2800" b="1" dirty="0" err="1">
                <a:solidFill>
                  <a:srgbClr val="1961AB"/>
                </a:solidFill>
                <a:latin typeface="Segoe UI" panose="020B0502040204020203" pitchFamily="34" charset="0"/>
              </a:rPr>
              <a:t>the</a:t>
            </a:r>
            <a:r>
              <a:rPr lang="nl-NL" altLang="en-US" sz="2800" b="1" dirty="0">
                <a:solidFill>
                  <a:srgbClr val="1961AB"/>
                </a:solidFill>
                <a:latin typeface="Segoe UI" panose="020B0502040204020203" pitchFamily="34" charset="0"/>
              </a:rPr>
              <a:t> </a:t>
            </a:r>
            <a:r>
              <a:rPr lang="nl-NL" altLang="en-US" sz="2800" b="1" dirty="0" err="1">
                <a:solidFill>
                  <a:srgbClr val="1961AB"/>
                </a:solidFill>
                <a:latin typeface="Segoe UI" panose="020B0502040204020203" pitchFamily="34" charset="0"/>
              </a:rPr>
              <a:t>Current</a:t>
            </a:r>
            <a:r>
              <a:rPr lang="nl-NL" altLang="en-US" sz="2800" b="1" dirty="0">
                <a:solidFill>
                  <a:srgbClr val="1961AB"/>
                </a:solidFill>
                <a:latin typeface="Segoe UI" panose="020B0502040204020203" pitchFamily="34" charset="0"/>
              </a:rPr>
              <a:t> </a:t>
            </a:r>
            <a:r>
              <a:rPr lang="nl-NL" altLang="en-US" sz="2800" b="1" dirty="0" err="1">
                <a:solidFill>
                  <a:srgbClr val="1961AB"/>
                </a:solidFill>
                <a:latin typeface="Segoe UI" panose="020B0502040204020203" pitchFamily="34" charset="0"/>
              </a:rPr>
              <a:t>Reward</a:t>
            </a:r>
            <a:r>
              <a:rPr lang="nl-NL" altLang="en-US" sz="2800" b="1" dirty="0">
                <a:solidFill>
                  <a:srgbClr val="1961AB"/>
                </a:solidFill>
                <a:latin typeface="Segoe UI" panose="020B0502040204020203" pitchFamily="34" charset="0"/>
              </a:rPr>
              <a:t> System in </a:t>
            </a:r>
            <a:r>
              <a:rPr lang="nl-NL" altLang="en-US" sz="2800" b="1" dirty="0" err="1">
                <a:solidFill>
                  <a:srgbClr val="1961AB"/>
                </a:solidFill>
                <a:latin typeface="Segoe UI" panose="020B0502040204020203" pitchFamily="34" charset="0"/>
              </a:rPr>
              <a:t>Science</a:t>
            </a:r>
            <a:endParaRPr lang="nl-NL" altLang="en-US" sz="2800" b="1" dirty="0">
              <a:solidFill>
                <a:srgbClr val="1961AB"/>
              </a:solidFill>
              <a:latin typeface="Segoe UI" panose="020B0502040204020203" pitchFamily="34" charset="0"/>
            </a:endParaRPr>
          </a:p>
        </p:txBody>
      </p:sp>
      <p:pic>
        <p:nvPicPr>
          <p:cNvPr id="61442" name="Afbeelding 5">
            <a:extLst>
              <a:ext uri="{FF2B5EF4-FFF2-40B4-BE49-F238E27FC236}">
                <a16:creationId xmlns:a16="http://schemas.microsoft.com/office/drawing/2014/main" id="{A83C6BE9-B2B3-4FA2-994E-072CDCD07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916" b="34624"/>
          <a:stretch>
            <a:fillRect/>
          </a:stretch>
        </p:blipFill>
        <p:spPr bwMode="auto">
          <a:xfrm>
            <a:off x="2174479" y="2431209"/>
            <a:ext cx="5213765" cy="348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kstvak 7">
            <a:extLst>
              <a:ext uri="{FF2B5EF4-FFF2-40B4-BE49-F238E27FC236}">
                <a16:creationId xmlns:a16="http://schemas.microsoft.com/office/drawing/2014/main" id="{7BD49229-8B6C-4C76-AC72-99CAFFEBD713}"/>
              </a:ext>
            </a:extLst>
          </p:cNvPr>
          <p:cNvSpPr txBox="1">
            <a:spLocks noChangeArrowheads="1"/>
          </p:cNvSpPr>
          <p:nvPr/>
        </p:nvSpPr>
        <p:spPr bwMode="auto">
          <a:xfrm>
            <a:off x="359559" y="1600212"/>
            <a:ext cx="589836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nl-NL" altLang="en-US" sz="2400" b="1" dirty="0">
                <a:solidFill>
                  <a:schemeClr val="accent5">
                    <a:lumMod val="75000"/>
                  </a:schemeClr>
                </a:solidFill>
              </a:rPr>
              <a:t>Society is </a:t>
            </a:r>
            <a:r>
              <a:rPr lang="nl-NL" altLang="en-US" sz="2400" b="1" dirty="0" err="1">
                <a:solidFill>
                  <a:schemeClr val="accent5">
                    <a:lumMod val="75000"/>
                  </a:schemeClr>
                </a:solidFill>
              </a:rPr>
              <a:t>largely</a:t>
            </a:r>
            <a:r>
              <a:rPr lang="nl-NL" altLang="en-US" sz="2400" b="1" dirty="0">
                <a:solidFill>
                  <a:schemeClr val="accent5">
                    <a:lumMod val="75000"/>
                  </a:schemeClr>
                </a:solidFill>
              </a:rPr>
              <a:t> absent </a:t>
            </a:r>
            <a:r>
              <a:rPr lang="nl-NL" altLang="en-US" sz="2400" b="1" dirty="0" err="1">
                <a:solidFill>
                  <a:schemeClr val="accent5">
                    <a:lumMod val="75000"/>
                  </a:schemeClr>
                </a:solidFill>
              </a:rPr>
              <a:t>from</a:t>
            </a:r>
            <a:r>
              <a:rPr lang="nl-NL" altLang="en-US" sz="2400" b="1" dirty="0">
                <a:solidFill>
                  <a:schemeClr val="accent5">
                    <a:lumMod val="75000"/>
                  </a:schemeClr>
                </a:solidFill>
              </a:rPr>
              <a:t> </a:t>
            </a:r>
            <a:r>
              <a:rPr lang="nl-NL" altLang="en-US" sz="2400" b="1" dirty="0" err="1">
                <a:solidFill>
                  <a:schemeClr val="accent5">
                    <a:lumMod val="75000"/>
                  </a:schemeClr>
                </a:solidFill>
              </a:rPr>
              <a:t>the</a:t>
            </a:r>
            <a:r>
              <a:rPr lang="nl-NL" altLang="en-US" sz="2400" b="1" dirty="0">
                <a:solidFill>
                  <a:schemeClr val="accent5">
                    <a:lumMod val="75000"/>
                  </a:schemeClr>
                </a:solidFill>
              </a:rPr>
              <a:t> </a:t>
            </a:r>
          </a:p>
          <a:p>
            <a:pPr algn="ctr"/>
            <a:r>
              <a:rPr lang="nl-NL" altLang="en-US" sz="2400" b="1" i="1" dirty="0" err="1">
                <a:solidFill>
                  <a:schemeClr val="accent5">
                    <a:lumMod val="75000"/>
                  </a:schemeClr>
                </a:solidFill>
              </a:rPr>
              <a:t>credibility</a:t>
            </a:r>
            <a:r>
              <a:rPr lang="nl-NL" altLang="en-US" sz="2400" b="1" i="1" dirty="0">
                <a:solidFill>
                  <a:schemeClr val="accent5">
                    <a:lumMod val="75000"/>
                  </a:schemeClr>
                </a:solidFill>
              </a:rPr>
              <a:t> </a:t>
            </a:r>
            <a:r>
              <a:rPr lang="nl-NL" altLang="en-US" sz="2400" b="1" i="1" dirty="0" err="1">
                <a:solidFill>
                  <a:schemeClr val="accent5">
                    <a:lumMod val="75000"/>
                  </a:schemeClr>
                </a:solidFill>
              </a:rPr>
              <a:t>cycle</a:t>
            </a:r>
            <a:endParaRPr lang="nl-NL" altLang="en-US" sz="2400" b="1" i="1" dirty="0">
              <a:solidFill>
                <a:schemeClr val="accent5">
                  <a:lumMod val="75000"/>
                </a:schemeClr>
              </a:solidFill>
            </a:endParaRPr>
          </a:p>
        </p:txBody>
      </p:sp>
      <p:sp>
        <p:nvSpPr>
          <p:cNvPr id="61444" name="Tekstvak 3">
            <a:extLst>
              <a:ext uri="{FF2B5EF4-FFF2-40B4-BE49-F238E27FC236}">
                <a16:creationId xmlns:a16="http://schemas.microsoft.com/office/drawing/2014/main" id="{6439E865-D966-403E-B714-1FECAE89D1B0}"/>
              </a:ext>
            </a:extLst>
          </p:cNvPr>
          <p:cNvSpPr txBox="1">
            <a:spLocks noChangeArrowheads="1"/>
          </p:cNvSpPr>
          <p:nvPr/>
        </p:nvSpPr>
        <p:spPr bwMode="auto">
          <a:xfrm>
            <a:off x="6589083" y="1631545"/>
            <a:ext cx="2274094" cy="25545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nl-NL" altLang="en-US" sz="2000" b="1" dirty="0" err="1"/>
              <a:t>Quality</a:t>
            </a:r>
            <a:r>
              <a:rPr lang="nl-NL" altLang="en-US" sz="2000" b="1" dirty="0"/>
              <a:t> in </a:t>
            </a:r>
            <a:r>
              <a:rPr lang="nl-NL" altLang="en-US" sz="2000" b="1" dirty="0" err="1"/>
              <a:t>Quantitative</a:t>
            </a:r>
            <a:r>
              <a:rPr lang="nl-NL" altLang="en-US" sz="2000" b="1" dirty="0"/>
              <a:t> </a:t>
            </a:r>
            <a:r>
              <a:rPr lang="nl-NL" altLang="en-US" sz="2000" b="1" dirty="0" err="1"/>
              <a:t>terms</a:t>
            </a:r>
            <a:r>
              <a:rPr lang="nl-NL" altLang="en-US" sz="2000" b="1" dirty="0"/>
              <a:t>: - </a:t>
            </a:r>
            <a:r>
              <a:rPr lang="nl-NL" altLang="en-US" sz="2000" b="1" dirty="0" err="1"/>
              <a:t>number</a:t>
            </a:r>
            <a:r>
              <a:rPr lang="nl-NL" altLang="en-US" sz="2000" b="1" dirty="0"/>
              <a:t> of   </a:t>
            </a:r>
            <a:r>
              <a:rPr lang="nl-NL" altLang="en-US" sz="2000" b="1" dirty="0" err="1"/>
              <a:t>articles</a:t>
            </a:r>
            <a:r>
              <a:rPr lang="nl-NL" altLang="en-US" sz="2000" b="1" dirty="0"/>
              <a:t>, </a:t>
            </a:r>
            <a:r>
              <a:rPr lang="nl-NL" altLang="en-US" sz="2000" b="1" dirty="0" err="1"/>
              <a:t>journal</a:t>
            </a:r>
            <a:r>
              <a:rPr lang="nl-NL" altLang="en-US" sz="2000" b="1" dirty="0"/>
              <a:t> impact factor, </a:t>
            </a:r>
            <a:r>
              <a:rPr lang="nl-NL" altLang="en-US" sz="2000" b="1" dirty="0" err="1"/>
              <a:t>citations</a:t>
            </a:r>
            <a:r>
              <a:rPr lang="nl-NL" altLang="en-US" sz="2000" b="1" dirty="0"/>
              <a:t>, H-index</a:t>
            </a:r>
          </a:p>
          <a:p>
            <a:r>
              <a:rPr lang="nl-NL" altLang="en-US" sz="2000" b="1" dirty="0"/>
              <a:t>- </a:t>
            </a:r>
            <a:r>
              <a:rPr lang="nl-NL" altLang="en-US" sz="2000" b="1" dirty="0" err="1"/>
              <a:t>amount</a:t>
            </a:r>
            <a:r>
              <a:rPr lang="nl-NL" altLang="en-US" sz="2000" b="1" dirty="0"/>
              <a:t> of </a:t>
            </a:r>
            <a:r>
              <a:rPr lang="nl-NL" altLang="en-US" sz="2000" b="1" dirty="0" err="1"/>
              <a:t>funding</a:t>
            </a:r>
            <a:r>
              <a:rPr lang="nl-NL" altLang="en-US" sz="2000" b="1" dirty="0"/>
              <a:t> </a:t>
            </a:r>
            <a:r>
              <a:rPr lang="nl-NL" altLang="en-US" sz="2000" b="1" dirty="0" err="1"/>
              <a:t>obtained</a:t>
            </a:r>
            <a:endParaRPr lang="nl-NL" altLang="en-US" sz="2000" b="1" dirty="0"/>
          </a:p>
        </p:txBody>
      </p:sp>
      <p:sp>
        <p:nvSpPr>
          <p:cNvPr id="61445" name="Tekstvak 9">
            <a:extLst>
              <a:ext uri="{FF2B5EF4-FFF2-40B4-BE49-F238E27FC236}">
                <a16:creationId xmlns:a16="http://schemas.microsoft.com/office/drawing/2014/main" id="{4CA922FF-8175-47BF-92A0-0F3FE0A2D42C}"/>
              </a:ext>
            </a:extLst>
          </p:cNvPr>
          <p:cNvSpPr txBox="1">
            <a:spLocks noChangeArrowheads="1"/>
          </p:cNvSpPr>
          <p:nvPr/>
        </p:nvSpPr>
        <p:spPr bwMode="auto">
          <a:xfrm>
            <a:off x="359559" y="2840736"/>
            <a:ext cx="2274095" cy="25545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nl-NL" altLang="en-US" b="1" dirty="0"/>
              <a:t> </a:t>
            </a:r>
            <a:r>
              <a:rPr lang="nl-NL" altLang="en-US" sz="2000" b="1" dirty="0" err="1"/>
              <a:t>Hypercompetition</a:t>
            </a:r>
            <a:r>
              <a:rPr lang="nl-NL" altLang="en-US" sz="2000" b="1" dirty="0"/>
              <a:t> </a:t>
            </a:r>
            <a:r>
              <a:rPr lang="nl-NL" altLang="en-US" sz="2000" b="1" dirty="0" err="1"/>
              <a:t>for</a:t>
            </a:r>
            <a:r>
              <a:rPr lang="nl-NL" altLang="en-US" sz="2000" b="1" dirty="0"/>
              <a:t> </a:t>
            </a:r>
            <a:r>
              <a:rPr lang="nl-NL" altLang="en-US" sz="2000" b="1" dirty="0" err="1"/>
              <a:t>limited</a:t>
            </a:r>
            <a:r>
              <a:rPr lang="nl-NL" altLang="en-US" sz="2000" b="1" dirty="0"/>
              <a:t> funds</a:t>
            </a:r>
          </a:p>
          <a:p>
            <a:pPr algn="ctr"/>
            <a:r>
              <a:rPr lang="nl-NL" altLang="en-US" sz="2000" b="1" dirty="0"/>
              <a:t> </a:t>
            </a:r>
          </a:p>
          <a:p>
            <a:pPr algn="ctr"/>
            <a:endParaRPr lang="nl-NL" altLang="en-US" sz="2000" b="1" dirty="0"/>
          </a:p>
          <a:p>
            <a:pPr algn="ctr"/>
            <a:r>
              <a:rPr lang="nl-NL" altLang="en-US" sz="2000" b="1" dirty="0"/>
              <a:t>Too </a:t>
            </a:r>
            <a:r>
              <a:rPr lang="nl-NL" altLang="en-US" sz="2000" b="1" dirty="0" err="1"/>
              <a:t>little</a:t>
            </a:r>
            <a:r>
              <a:rPr lang="nl-NL" altLang="en-US" sz="2000" b="1" dirty="0"/>
              <a:t> room </a:t>
            </a:r>
            <a:r>
              <a:rPr lang="nl-NL" altLang="en-US" sz="2000" b="1" dirty="0" err="1"/>
              <a:t>for</a:t>
            </a:r>
            <a:endParaRPr lang="nl-NL" altLang="en-US" sz="2000" b="1" dirty="0"/>
          </a:p>
          <a:p>
            <a:pPr algn="ctr"/>
            <a:r>
              <a:rPr lang="nl-NL" altLang="en-US" sz="2000" b="1" dirty="0"/>
              <a:t>Team-</a:t>
            </a:r>
            <a:r>
              <a:rPr lang="nl-NL" altLang="en-US" sz="2000" b="1" dirty="0" err="1"/>
              <a:t>Science</a:t>
            </a:r>
            <a:r>
              <a:rPr lang="nl-NL" altLang="en-US" sz="2000" b="1" dirty="0"/>
              <a:t>,  </a:t>
            </a:r>
            <a:r>
              <a:rPr lang="nl-NL" altLang="en-US" sz="2000" b="1" dirty="0" err="1"/>
              <a:t>Multidisciplinarity</a:t>
            </a:r>
            <a:r>
              <a:rPr lang="nl-NL" altLang="en-US" sz="2000" b="1" dirty="0"/>
              <a:t> &amp; </a:t>
            </a:r>
            <a:r>
              <a:rPr lang="nl-NL" altLang="en-US" sz="2000" b="1" dirty="0" err="1"/>
              <a:t>Diversity</a:t>
            </a:r>
            <a:endParaRPr lang="nl-NL" altLang="en-US" sz="2000" b="1" dirty="0"/>
          </a:p>
        </p:txBody>
      </p:sp>
      <p:sp>
        <p:nvSpPr>
          <p:cNvPr id="9" name="Tekstvak 7">
            <a:extLst>
              <a:ext uri="{FF2B5EF4-FFF2-40B4-BE49-F238E27FC236}">
                <a16:creationId xmlns:a16="http://schemas.microsoft.com/office/drawing/2014/main" id="{D2F691C8-D745-9447-BDC6-FAC1C3604F60}"/>
              </a:ext>
            </a:extLst>
          </p:cNvPr>
          <p:cNvSpPr txBox="1">
            <a:spLocks noChangeArrowheads="1"/>
          </p:cNvSpPr>
          <p:nvPr/>
        </p:nvSpPr>
        <p:spPr bwMode="auto">
          <a:xfrm>
            <a:off x="6090836" y="4761545"/>
            <a:ext cx="2869414"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342900" indent="-342900" algn="ctr">
              <a:buFontTx/>
              <a:buChar char="-"/>
            </a:pPr>
            <a:r>
              <a:rPr lang="nl-NL" altLang="en-US" sz="2400" b="1" dirty="0"/>
              <a:t>Most papers </a:t>
            </a:r>
            <a:r>
              <a:rPr lang="nl-NL" altLang="en-US" sz="2400" b="1" dirty="0" err="1"/>
              <a:t>still</a:t>
            </a:r>
            <a:r>
              <a:rPr lang="nl-NL" altLang="en-US" sz="2400" b="1" dirty="0"/>
              <a:t> </a:t>
            </a:r>
            <a:r>
              <a:rPr lang="nl-NL" altLang="en-US" sz="2400" b="1" dirty="0" err="1"/>
              <a:t>behind</a:t>
            </a:r>
            <a:r>
              <a:rPr lang="nl-NL" altLang="en-US" sz="2400" b="1" dirty="0"/>
              <a:t> </a:t>
            </a:r>
            <a:r>
              <a:rPr lang="nl-NL" altLang="en-US" sz="2400" b="1" dirty="0" err="1"/>
              <a:t>paywalls</a:t>
            </a:r>
            <a:r>
              <a:rPr lang="nl-NL" altLang="en-US" sz="2400" b="1" dirty="0"/>
              <a:t> </a:t>
            </a:r>
          </a:p>
          <a:p>
            <a:pPr marL="342900" indent="-342900" algn="ctr">
              <a:buFontTx/>
              <a:buChar char="-"/>
            </a:pPr>
            <a:r>
              <a:rPr lang="nl-NL" altLang="en-US" sz="2400" b="1" dirty="0"/>
              <a:t>Data </a:t>
            </a:r>
            <a:r>
              <a:rPr lang="nl-NL" altLang="en-US" sz="2400" b="1" dirty="0" err="1"/>
              <a:t>not</a:t>
            </a:r>
            <a:r>
              <a:rPr lang="nl-NL" altLang="en-US" sz="2400" b="1" dirty="0"/>
              <a:t> shared</a:t>
            </a:r>
          </a:p>
        </p:txBody>
      </p:sp>
    </p:spTree>
    <p:extLst>
      <p:ext uri="{BB962C8B-B14F-4D97-AF65-F5344CB8AC3E}">
        <p14:creationId xmlns:p14="http://schemas.microsoft.com/office/powerpoint/2010/main" val="88734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83C-DA74-2243-88AC-6BAE15E4E1BD}"/>
              </a:ext>
            </a:extLst>
          </p:cNvPr>
          <p:cNvSpPr>
            <a:spLocks noGrp="1"/>
          </p:cNvSpPr>
          <p:nvPr>
            <p:ph type="title"/>
          </p:nvPr>
        </p:nvSpPr>
        <p:spPr>
          <a:xfrm>
            <a:off x="914401" y="1913759"/>
            <a:ext cx="7489860" cy="3921962"/>
          </a:xfrm>
        </p:spPr>
        <p:txBody>
          <a:bodyPr>
            <a:normAutofit fontScale="90000"/>
          </a:bodyPr>
          <a:lstStyle/>
          <a:p>
            <a:br>
              <a:rPr lang="en-US" sz="2400" dirty="0">
                <a:solidFill>
                  <a:srgbClr val="000000"/>
                </a:solidFill>
              </a:rPr>
            </a:br>
            <a:r>
              <a:rPr lang="en-US" sz="2400" u="sng" dirty="0">
                <a:solidFill>
                  <a:schemeClr val="bg1">
                    <a:lumMod val="50000"/>
                  </a:schemeClr>
                </a:solidFill>
              </a:rPr>
              <a:t>Re-think</a:t>
            </a:r>
            <a:br>
              <a:rPr lang="en-US" sz="2400" u="sng" dirty="0">
                <a:solidFill>
                  <a:schemeClr val="bg1">
                    <a:lumMod val="50000"/>
                  </a:schemeClr>
                </a:solidFill>
              </a:rPr>
            </a:br>
            <a:br>
              <a:rPr lang="en-US" sz="2400" dirty="0">
                <a:solidFill>
                  <a:schemeClr val="bg1">
                    <a:lumMod val="50000"/>
                  </a:schemeClr>
                </a:solidFill>
              </a:rPr>
            </a:br>
            <a:r>
              <a:rPr lang="en-US" sz="2400" dirty="0">
                <a:solidFill>
                  <a:schemeClr val="bg1">
                    <a:lumMod val="50000"/>
                  </a:schemeClr>
                </a:solidFill>
              </a:rPr>
              <a:t>1. 	the practice and problems of research</a:t>
            </a:r>
            <a:br>
              <a:rPr lang="en-US" sz="2400" dirty="0">
                <a:solidFill>
                  <a:schemeClr val="bg1">
                    <a:lumMod val="50000"/>
                  </a:schemeClr>
                </a:solidFill>
              </a:rPr>
            </a:br>
            <a:r>
              <a:rPr lang="en-US" sz="2400" dirty="0">
                <a:solidFill>
                  <a:schemeClr val="bg1">
                    <a:lumMod val="50000"/>
                  </a:schemeClr>
                </a:solidFill>
              </a:rPr>
              <a:t>2. 	the dominant system of Incentives and Rewards </a:t>
            </a:r>
            <a:br>
              <a:rPr lang="en-US" sz="2400" dirty="0">
                <a:solidFill>
                  <a:schemeClr val="bg1">
                    <a:lumMod val="50000"/>
                  </a:schemeClr>
                </a:solidFill>
              </a:rPr>
            </a:br>
            <a:r>
              <a:rPr lang="en-US" sz="2400" dirty="0">
                <a:solidFill>
                  <a:schemeClr val="bg1">
                    <a:lumMod val="50000"/>
                  </a:schemeClr>
                </a:solidFill>
              </a:rPr>
              <a:t>3. 	the ‘different’ ideas (ideologies) about Science, 	Research and Academia.</a:t>
            </a:r>
            <a:br>
              <a:rPr lang="en-US" sz="2400" dirty="0">
                <a:solidFill>
                  <a:schemeClr val="bg1">
                    <a:lumMod val="50000"/>
                  </a:schemeClr>
                </a:solidFill>
              </a:rPr>
            </a:br>
            <a:br>
              <a:rPr lang="en-US" sz="2400" dirty="0">
                <a:solidFill>
                  <a:schemeClr val="bg1">
                    <a:lumMod val="50000"/>
                  </a:schemeClr>
                </a:solidFill>
              </a:rPr>
            </a:br>
            <a:r>
              <a:rPr lang="en-US" sz="2400" u="sng" dirty="0">
                <a:solidFill>
                  <a:srgbClr val="000000"/>
                </a:solidFill>
              </a:rPr>
              <a:t>Design and try interventions!</a:t>
            </a:r>
            <a:br>
              <a:rPr lang="en-US" sz="2400" dirty="0">
                <a:solidFill>
                  <a:srgbClr val="000000"/>
                </a:solidFill>
              </a:rPr>
            </a:br>
            <a:br>
              <a:rPr lang="en-US" sz="2400" dirty="0">
                <a:solidFill>
                  <a:srgbClr val="000000"/>
                </a:solidFill>
              </a:rPr>
            </a:br>
            <a:endParaRPr lang="en-US" sz="2400" dirty="0">
              <a:solidFill>
                <a:srgbClr val="000000"/>
              </a:solidFill>
            </a:endParaRPr>
          </a:p>
        </p:txBody>
      </p:sp>
      <p:sp>
        <p:nvSpPr>
          <p:cNvPr id="5" name="Title 1">
            <a:extLst>
              <a:ext uri="{FF2B5EF4-FFF2-40B4-BE49-F238E27FC236}">
                <a16:creationId xmlns:a16="http://schemas.microsoft.com/office/drawing/2014/main" id="{3E2ABAC1-9419-D347-A936-EC7702ED45BF}"/>
              </a:ext>
            </a:extLst>
          </p:cNvPr>
          <p:cNvSpPr txBox="1">
            <a:spLocks/>
          </p:cNvSpPr>
          <p:nvPr/>
        </p:nvSpPr>
        <p:spPr bwMode="auto">
          <a:xfrm>
            <a:off x="914401" y="615945"/>
            <a:ext cx="7386638" cy="769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i="0" kern="1200">
                <a:solidFill>
                  <a:schemeClr val="tx2"/>
                </a:solidFill>
                <a:latin typeface="Segoe UI"/>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pPr algn="ctr"/>
            <a:r>
              <a:rPr lang="nl-NL" altLang="en-US" sz="4000" dirty="0">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Transition</a:t>
            </a:r>
            <a:r>
              <a:rPr lang="nl-NL" altLang="en-US" dirty="0">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to</a:t>
            </a:r>
            <a:r>
              <a:rPr lang="nl-NL" altLang="en-US" dirty="0">
                <a:latin typeface="Segoe UI" panose="020B0502040204020203" pitchFamily="34" charset="0"/>
                <a:ea typeface="ＭＳ Ｐゴシック" panose="020B0600070205080204" pitchFamily="34" charset="-128"/>
              </a:rPr>
              <a:t> Open </a:t>
            </a:r>
            <a:r>
              <a:rPr lang="nl-NL" altLang="en-US" dirty="0" err="1">
                <a:latin typeface="Segoe UI" panose="020B0502040204020203" pitchFamily="34" charset="0"/>
                <a:ea typeface="ＭＳ Ｐゴシック" panose="020B0600070205080204" pitchFamily="34" charset="-128"/>
              </a:rPr>
              <a:t>Science</a:t>
            </a:r>
            <a:r>
              <a:rPr lang="nl-NL" altLang="en-US" dirty="0">
                <a:latin typeface="Segoe UI" panose="020B0502040204020203" pitchFamily="34" charset="0"/>
                <a:ea typeface="ＭＳ Ｐゴシック" panose="020B0600070205080204" pitchFamily="34" charset="-128"/>
              </a:rPr>
              <a:t>: </a:t>
            </a:r>
          </a:p>
          <a:p>
            <a:pPr algn="ctr"/>
            <a:r>
              <a:rPr lang="nl-NL" altLang="en-US" dirty="0" err="1">
                <a:solidFill>
                  <a:schemeClr val="bg1">
                    <a:lumMod val="65000"/>
                  </a:schemeClr>
                </a:solidFill>
                <a:latin typeface="Segoe UI" panose="020B0502040204020203" pitchFamily="34" charset="0"/>
                <a:ea typeface="ＭＳ Ｐゴシック" panose="020B0600070205080204" pitchFamily="34" charset="-128"/>
              </a:rPr>
              <a:t>why</a:t>
            </a:r>
            <a:r>
              <a:rPr lang="nl-NL" altLang="en-US" dirty="0">
                <a:solidFill>
                  <a:schemeClr val="bg1">
                    <a:lumMod val="65000"/>
                  </a:schemeClr>
                </a:solidFill>
                <a:latin typeface="Segoe UI" panose="020B0502040204020203" pitchFamily="34" charset="0"/>
                <a:ea typeface="ＭＳ Ｐゴシック" panose="020B0600070205080204" pitchFamily="34" charset="-128"/>
              </a:rPr>
              <a:t> </a:t>
            </a:r>
            <a:r>
              <a:rPr lang="nl-NL" altLang="en-US" dirty="0" err="1">
                <a:solidFill>
                  <a:schemeClr val="bg1">
                    <a:lumMod val="65000"/>
                  </a:schemeClr>
                </a:solidFill>
                <a:latin typeface="Segoe UI" panose="020B0502040204020203" pitchFamily="34" charset="0"/>
                <a:ea typeface="ＭＳ Ｐゴシック" panose="020B0600070205080204" pitchFamily="34" charset="-128"/>
              </a:rPr>
              <a:t>and</a:t>
            </a:r>
            <a:r>
              <a:rPr lang="nl-NL" altLang="en-US" dirty="0">
                <a:solidFill>
                  <a:schemeClr val="bg1">
                    <a:lumMod val="65000"/>
                  </a:schemeClr>
                </a:solidFill>
                <a:latin typeface="Segoe UI" panose="020B0502040204020203" pitchFamily="34" charset="0"/>
                <a:ea typeface="ＭＳ Ｐゴシック" panose="020B0600070205080204" pitchFamily="34" charset="-128"/>
              </a:rPr>
              <a:t> </a:t>
            </a:r>
            <a:r>
              <a:rPr lang="nl-NL" altLang="en-US" dirty="0" err="1">
                <a:latin typeface="Segoe UI" panose="020B0502040204020203" pitchFamily="34" charset="0"/>
                <a:ea typeface="ＭＳ Ｐゴシック" panose="020B0600070205080204" pitchFamily="34" charset="-128"/>
              </a:rPr>
              <a:t>how</a:t>
            </a:r>
            <a:r>
              <a:rPr lang="nl-NL" altLang="en-US" dirty="0">
                <a:latin typeface="Segoe UI" panose="020B0502040204020203" pitchFamily="34" charset="0"/>
                <a:ea typeface="ＭＳ Ｐゴシック" panose="020B0600070205080204" pitchFamily="34" charset="-128"/>
              </a:rPr>
              <a:t>?</a:t>
            </a:r>
            <a:endParaRPr lang="en-US" altLang="en-US" dirty="0">
              <a:solidFill>
                <a:schemeClr val="accent1"/>
              </a:solidFill>
              <a:latin typeface="Myriad Pro" pitchFamily="34" charset="0"/>
              <a:ea typeface="ＭＳ Ｐゴシック" panose="020B0600070205080204" pitchFamily="34" charset="-128"/>
            </a:endParaRPr>
          </a:p>
        </p:txBody>
      </p:sp>
      <p:pic>
        <p:nvPicPr>
          <p:cNvPr id="6" name="Afbeelding 5">
            <a:extLst>
              <a:ext uri="{FF2B5EF4-FFF2-40B4-BE49-F238E27FC236}">
                <a16:creationId xmlns:a16="http://schemas.microsoft.com/office/drawing/2014/main" id="{341C054C-CF72-3F4E-83A2-314CDD29F2B8}"/>
              </a:ext>
            </a:extLst>
          </p:cNvPr>
          <p:cNvPicPr>
            <a:picLocks noChangeAspect="1"/>
          </p:cNvPicPr>
          <p:nvPr/>
        </p:nvPicPr>
        <p:blipFill>
          <a:blip r:embed="rId2"/>
          <a:stretch>
            <a:fillRect/>
          </a:stretch>
        </p:blipFill>
        <p:spPr>
          <a:xfrm>
            <a:off x="444012" y="5910190"/>
            <a:ext cx="2316384" cy="559513"/>
          </a:xfrm>
          <a:prstGeom prst="rect">
            <a:avLst/>
          </a:prstGeom>
        </p:spPr>
      </p:pic>
    </p:spTree>
    <p:extLst>
      <p:ext uri="{BB962C8B-B14F-4D97-AF65-F5344CB8AC3E}">
        <p14:creationId xmlns:p14="http://schemas.microsoft.com/office/powerpoint/2010/main" val="1287075591"/>
      </p:ext>
    </p:extLst>
  </p:cSld>
  <p:clrMapOvr>
    <a:masterClrMapping/>
  </p:clrMapOvr>
</p:sld>
</file>

<file path=ppt/theme/theme1.xml><?xml version="1.0" encoding="utf-8"?>
<a:theme xmlns:a="http://schemas.openxmlformats.org/drawingml/2006/main" name="UMCU_PPT_V8 4-3">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6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8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UMCU_PPT_V1">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UMCU_PPT_V1">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UMCU_PPT_V1">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14037</TotalTime>
  <Words>1497</Words>
  <Application>Microsoft Office PowerPoint</Application>
  <PresentationFormat>On-screen Show (4:3)</PresentationFormat>
  <Paragraphs>181</Paragraphs>
  <Slides>22</Slides>
  <Notes>14</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22</vt:i4>
      </vt:variant>
    </vt:vector>
  </HeadingPairs>
  <TitlesOfParts>
    <vt:vector size="41" baseType="lpstr">
      <vt:lpstr>Arial</vt:lpstr>
      <vt:lpstr>Calibri</vt:lpstr>
      <vt:lpstr>Myriad Pro</vt:lpstr>
      <vt:lpstr>Open Sans</vt:lpstr>
      <vt:lpstr>Open Sans Light</vt:lpstr>
      <vt:lpstr>Segoe UI</vt:lpstr>
      <vt:lpstr>Times New Roman</vt:lpstr>
      <vt:lpstr>UMCU_PPT_V8 4-3</vt:lpstr>
      <vt:lpstr>6_UMCU_PPT_V1</vt:lpstr>
      <vt:lpstr>8_UMCU_PPT_V1</vt:lpstr>
      <vt:lpstr>9_UMCU_PPT_V1</vt:lpstr>
      <vt:lpstr>7_Standaardthema</vt:lpstr>
      <vt:lpstr>8_Standaardthema</vt:lpstr>
      <vt:lpstr>9_Standaardthema</vt:lpstr>
      <vt:lpstr>10_Standaardthema</vt:lpstr>
      <vt:lpstr>15_Standaardthema</vt:lpstr>
      <vt:lpstr>16_Standaardthema</vt:lpstr>
      <vt:lpstr>17_Standaardthema</vt:lpstr>
      <vt:lpstr>18_Standaardthema</vt:lpstr>
      <vt:lpstr> Transition to Open Science  </vt:lpstr>
      <vt:lpstr>PowerPoint Presentation</vt:lpstr>
      <vt:lpstr> Re-think  1.  the practice and problems of research 2.  the dominant system of Incentives and Rewards  3.  the ‘different’ underlying ideas (ideologies) about  Science, Research and Academia.  Design, try evaluate interventions  </vt:lpstr>
      <vt:lpstr>Just some of the problems of the science system</vt:lpstr>
      <vt:lpstr>PowerPoint Presentation</vt:lpstr>
      <vt:lpstr>The classical image of science distorts academia through flawed academic hierarchies </vt:lpstr>
      <vt:lpstr>The Scientific Field: Professional Interests, Elites, Stratification, Power Struggle, and Economics</vt:lpstr>
      <vt:lpstr>PowerPoint Presentation</vt:lpstr>
      <vt:lpstr> Re-think  1.  the practice and problems of research 2.  the dominant system of Incentives and Rewards  3.  the ‘different’ ideas (ideologies) about Science,  Research and Academia.  Design and try interventions!  </vt:lpstr>
      <vt:lpstr>PowerPoint Presentation</vt:lpstr>
      <vt:lpstr>PowerPoint Presentation</vt:lpstr>
      <vt:lpstr>PowerPoint Presentation</vt:lpstr>
      <vt:lpstr>Utrecht University  Open Science Programme</vt:lpstr>
      <vt:lpstr>PowerPoint Presentation</vt:lpstr>
      <vt:lpstr>PowerPoint Presentation</vt:lpstr>
      <vt:lpstr>PowerPoint Presentation</vt:lpstr>
      <vt:lpstr>PowerPoint Presentation</vt:lpstr>
      <vt:lpstr>@UMCUTRECHT: Inclusive set of generic indicators  for research quality and impact (in use since 2016)</vt:lpstr>
      <vt:lpstr>PowerPoint Presentation</vt:lpstr>
      <vt:lpstr>PowerPoint Presentation</vt:lpstr>
      <vt:lpstr>Open Science will:  At the organizational level improve academic culture and the daily practice of research   Foster responsible research conduct and research integrity at several levels  Will improve the interaction with society and increase the impact of science      </vt:lpstr>
      <vt:lpstr>PowerPoint Presentation</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Erwin van der Louw</dc:creator>
  <cp:lastModifiedBy>Schwamm, Hardy</cp:lastModifiedBy>
  <cp:revision>308</cp:revision>
  <dcterms:created xsi:type="dcterms:W3CDTF">2013-05-31T10:34:16Z</dcterms:created>
  <dcterms:modified xsi:type="dcterms:W3CDTF">2021-05-10T16:00:02Z</dcterms:modified>
</cp:coreProperties>
</file>